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71" r:id="rId14"/>
    <p:sldId id="269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3F4091-CCE7-43FD-982C-2F68BDB2EB27}" v="92" dt="2020-04-29T06:32:29.070"/>
    <p1510:client id="{53103444-7BB0-FB3A-FD91-7C83EA8385FB}" v="664" dt="2020-05-07T18:42:50.736"/>
    <p1510:client id="{E627C602-CC6A-053D-AF9D-0BF686304B05}" v="915" dt="2020-05-07T16:22:13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5/8/2020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49148"/>
            <a:ext cx="9948672" cy="1486158"/>
          </a:xfrm>
        </p:spPr>
        <p:txBody>
          <a:bodyPr>
            <a:normAutofit/>
          </a:bodyPr>
          <a:lstStyle/>
          <a:p>
            <a:pPr algn="ctr"/>
            <a:endParaRPr lang="en-US">
              <a:solidFill>
                <a:srgbClr val="FFFFFF">
                  <a:alpha val="60000"/>
                </a:srgb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FDE53E69-1E25-4137-8A23-7BFEC567E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680" y="274"/>
            <a:ext cx="12273416" cy="685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5B758-B58D-4813-8B53-EB469E68B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5185" y="0"/>
            <a:ext cx="3726815" cy="2213610"/>
          </a:xfrm>
        </p:spPr>
        <p:txBody>
          <a:bodyPr/>
          <a:lstStyle/>
          <a:p>
            <a:r>
              <a:rPr lang="bg-BG" i="1" dirty="0" smtClean="0"/>
              <a:t>         </a:t>
            </a:r>
            <a:r>
              <a:rPr lang="en-US" i="1" dirty="0" err="1" smtClean="0"/>
              <a:t>Стоян</a:t>
            </a:r>
            <a:r>
              <a:rPr lang="en-US" i="1" dirty="0" smtClean="0"/>
              <a:t> </a:t>
            </a:r>
            <a:r>
              <a:rPr lang="en-US" i="1" dirty="0" err="1"/>
              <a:t>михайловски</a:t>
            </a:r>
            <a:endParaRPr lang="en-US" i="1" dirty="0"/>
          </a:p>
          <a:p>
            <a:endParaRPr lang="en-US" sz="4000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A0599-B356-4300-860B-6927C7F70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28392" y="3052879"/>
            <a:ext cx="3200400" cy="128785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400" b="1" i="1" cap="all" dirty="0">
                <a:latin typeface="Segoe Print"/>
                <a:ea typeface="+mn-lt"/>
                <a:cs typeface="+mn-lt"/>
              </a:rPr>
              <a:t>1892,  </a:t>
            </a:r>
            <a:r>
              <a:rPr lang="en-US" sz="4400" b="1" i="1" cap="all" dirty="0" err="1">
                <a:latin typeface="Segoe Print"/>
                <a:ea typeface="+mn-lt"/>
                <a:cs typeface="+mn-lt"/>
              </a:rPr>
              <a:t>гр</a:t>
            </a:r>
            <a:r>
              <a:rPr lang="en-US" sz="4400" b="1" i="1" cap="all" dirty="0">
                <a:latin typeface="Segoe Print"/>
                <a:ea typeface="+mn-lt"/>
                <a:cs typeface="+mn-lt"/>
              </a:rPr>
              <a:t>. </a:t>
            </a:r>
            <a:r>
              <a:rPr lang="en-US" sz="4400" b="1" i="1" cap="all" dirty="0" err="1">
                <a:latin typeface="Segoe Print"/>
                <a:ea typeface="+mn-lt"/>
                <a:cs typeface="+mn-lt"/>
              </a:rPr>
              <a:t>Русе</a:t>
            </a:r>
            <a:endParaRPr lang="en-US" sz="4400" b="1" i="1" dirty="0">
              <a:latin typeface="Segoe Print"/>
              <a:ea typeface="+mn-lt"/>
              <a:cs typeface="+mn-lt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155A3C-45D6-4A63-96A7-79831AA10B02}"/>
              </a:ext>
            </a:extLst>
          </p:cNvPr>
          <p:cNvSpPr txBox="1"/>
          <p:nvPr/>
        </p:nvSpPr>
        <p:spPr>
          <a:xfrm>
            <a:off x="1376533" y="119063"/>
            <a:ext cx="7467600" cy="29338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i="1" dirty="0"/>
              <a:t>НЕК  ИМЕТО  ВИ  ДА  ЖИВЕЕ</a:t>
            </a:r>
            <a:br>
              <a:rPr lang="en-US" sz="2400" b="1" i="1" dirty="0"/>
            </a:br>
            <a:r>
              <a:rPr lang="en-US" sz="2400" b="1" i="1" dirty="0"/>
              <a:t>ВЪВ  ВСЕНАРОДНАТА  ЛЮБОВ,</a:t>
            </a:r>
            <a:br>
              <a:rPr lang="en-US" sz="2400" b="1" i="1" dirty="0"/>
            </a:br>
            <a:r>
              <a:rPr lang="en-US" sz="2400" b="1" i="1" dirty="0"/>
              <a:t>РЕЧТА  ВИ  МОЩНА  НЕК  СЕ  ПОМНИ</a:t>
            </a:r>
            <a:br>
              <a:rPr lang="en-US" sz="2400" b="1" i="1" dirty="0"/>
            </a:br>
            <a:r>
              <a:rPr lang="en-US" sz="2400" b="1" i="1" dirty="0"/>
              <a:t>В  СЛАВЯНСТВОТО  ВО  ВЕК  ВЕКОВ!</a:t>
            </a:r>
          </a:p>
        </p:txBody>
      </p:sp>
      <p:pic>
        <p:nvPicPr>
          <p:cNvPr id="7" name="Picture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23DEB56A-B8EC-4391-9CAD-6261924AC2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51" r="712"/>
          <a:stretch/>
        </p:blipFill>
        <p:spPr>
          <a:xfrm>
            <a:off x="0" y="3309257"/>
            <a:ext cx="3361694" cy="3548743"/>
          </a:xfrm>
          <a:custGeom>
            <a:avLst/>
            <a:gdLst/>
            <a:ahLst/>
            <a:cxnLst/>
            <a:rect l="l" t="t" r="r" b="b"/>
            <a:pathLst>
              <a:path w="6115733" h="6456021">
                <a:moveTo>
                  <a:pt x="2259477" y="433395"/>
                </a:moveTo>
                <a:cubicBezTo>
                  <a:pt x="4149632" y="433395"/>
                  <a:pt x="5681904" y="1964133"/>
                  <a:pt x="5681904" y="3852396"/>
                </a:cubicBezTo>
                <a:cubicBezTo>
                  <a:pt x="5681904" y="4796527"/>
                  <a:pt x="5298836" y="5651278"/>
                  <a:pt x="4679499" y="6269995"/>
                </a:cubicBezTo>
                <a:lnTo>
                  <a:pt x="4474613" y="6456021"/>
                </a:lnTo>
                <a:lnTo>
                  <a:pt x="44341" y="6456021"/>
                </a:lnTo>
                <a:lnTo>
                  <a:pt x="0" y="6415762"/>
                </a:lnTo>
                <a:lnTo>
                  <a:pt x="0" y="1289029"/>
                </a:lnTo>
                <a:lnTo>
                  <a:pt x="82495" y="1214128"/>
                </a:lnTo>
                <a:cubicBezTo>
                  <a:pt x="674092" y="726388"/>
                  <a:pt x="1432534" y="433395"/>
                  <a:pt x="2259477" y="433395"/>
                </a:cubicBezTo>
                <a:close/>
                <a:moveTo>
                  <a:pt x="2259477" y="0"/>
                </a:moveTo>
                <a:cubicBezTo>
                  <a:pt x="4389229" y="0"/>
                  <a:pt x="6115733" y="1724776"/>
                  <a:pt x="6115733" y="3852396"/>
                </a:cubicBezTo>
                <a:cubicBezTo>
                  <a:pt x="6115733" y="4783230"/>
                  <a:pt x="5785270" y="5636956"/>
                  <a:pt x="5235152" y="6302877"/>
                </a:cubicBezTo>
                <a:lnTo>
                  <a:pt x="5095826" y="6456021"/>
                </a:lnTo>
                <a:lnTo>
                  <a:pt x="4617788" y="6456021"/>
                </a:lnTo>
                <a:lnTo>
                  <a:pt x="4747668" y="6338096"/>
                </a:lnTo>
                <a:cubicBezTo>
                  <a:pt x="5384452" y="5701950"/>
                  <a:pt x="5778311" y="4823122"/>
                  <a:pt x="5778311" y="3852396"/>
                </a:cubicBezTo>
                <a:cubicBezTo>
                  <a:pt x="5778311" y="1910944"/>
                  <a:pt x="4202875" y="337085"/>
                  <a:pt x="2259477" y="337085"/>
                </a:cubicBezTo>
                <a:cubicBezTo>
                  <a:pt x="1409240" y="337085"/>
                  <a:pt x="629434" y="638331"/>
                  <a:pt x="21172" y="1139811"/>
                </a:cubicBezTo>
                <a:lnTo>
                  <a:pt x="0" y="1159034"/>
                </a:lnTo>
                <a:lnTo>
                  <a:pt x="0" y="735177"/>
                </a:lnTo>
                <a:lnTo>
                  <a:pt x="103407" y="657929"/>
                </a:lnTo>
                <a:cubicBezTo>
                  <a:pt x="718869" y="242547"/>
                  <a:pt x="1460820" y="0"/>
                  <a:pt x="2259477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6698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7A49F-73CC-4827-8EFF-975A27734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91885"/>
            <a:ext cx="5892636" cy="6858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15 </a:t>
            </a:r>
            <a:r>
              <a:rPr lang="en-US" b="1" i="1" dirty="0" err="1">
                <a:ea typeface="+mn-lt"/>
                <a:cs typeface="+mn-lt"/>
              </a:rPr>
              <a:t>май</a:t>
            </a:r>
            <a:r>
              <a:rPr lang="en-US" b="1" i="1" dirty="0">
                <a:ea typeface="+mn-lt"/>
                <a:cs typeface="+mn-lt"/>
              </a:rPr>
              <a:t> 1892 г. </a:t>
            </a:r>
            <a:r>
              <a:rPr lang="en-US" b="1" i="1" dirty="0" err="1">
                <a:ea typeface="+mn-lt"/>
                <a:cs typeface="+mn-lt"/>
              </a:rPr>
              <a:t>преподавателят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по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френски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език</a:t>
            </a:r>
            <a:r>
              <a:rPr lang="en-US" b="1" i="1" dirty="0">
                <a:ea typeface="+mn-lt"/>
                <a:cs typeface="+mn-lt"/>
              </a:rPr>
              <a:t> в </a:t>
            </a:r>
            <a:r>
              <a:rPr lang="en-US" b="1" i="1" dirty="0" err="1">
                <a:ea typeface="+mn-lt"/>
                <a:cs typeface="+mn-lt"/>
              </a:rPr>
              <a:t>Русенската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мъжка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гимназия</a:t>
            </a:r>
            <a:r>
              <a:rPr lang="en-US" b="1" i="1" dirty="0">
                <a:ea typeface="+mn-lt"/>
                <a:cs typeface="+mn-lt"/>
              </a:rPr>
              <a:t> Стоян Михайловски </a:t>
            </a:r>
            <a:r>
              <a:rPr lang="en-US" b="1" i="1" dirty="0" err="1">
                <a:ea typeface="+mn-lt"/>
                <a:cs typeface="+mn-lt"/>
              </a:rPr>
              <a:t>написва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възторженото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стихотворение</a:t>
            </a:r>
            <a:r>
              <a:rPr lang="en-US" b="1" i="1" dirty="0">
                <a:ea typeface="+mn-lt"/>
                <a:cs typeface="+mn-lt"/>
              </a:rPr>
              <a:t> „</a:t>
            </a:r>
            <a:r>
              <a:rPr lang="en-US" b="1" i="1" dirty="0" err="1">
                <a:ea typeface="+mn-lt"/>
                <a:cs typeface="+mn-lt"/>
              </a:rPr>
              <a:t>Химн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св</a:t>
            </a:r>
            <a:r>
              <a:rPr lang="en-US" b="1" i="1" dirty="0">
                <a:ea typeface="+mn-lt"/>
                <a:cs typeface="+mn-lt"/>
              </a:rPr>
              <a:t>. </a:t>
            </a:r>
            <a:r>
              <a:rPr lang="en-US" b="1" i="1" dirty="0" err="1">
                <a:ea typeface="+mn-lt"/>
                <a:cs typeface="+mn-lt"/>
              </a:rPr>
              <a:t>св</a:t>
            </a:r>
            <a:r>
              <a:rPr lang="en-US" b="1" i="1" dirty="0">
                <a:ea typeface="+mn-lt"/>
                <a:cs typeface="+mn-lt"/>
              </a:rPr>
              <a:t>. </a:t>
            </a:r>
            <a:r>
              <a:rPr lang="en-US" b="1" i="1" dirty="0" err="1">
                <a:ea typeface="+mn-lt"/>
                <a:cs typeface="+mn-lt"/>
              </a:rPr>
              <a:t>Кирил</a:t>
            </a:r>
            <a:r>
              <a:rPr lang="en-US" b="1" i="1" dirty="0">
                <a:ea typeface="+mn-lt"/>
                <a:cs typeface="+mn-lt"/>
              </a:rPr>
              <a:t> и </a:t>
            </a:r>
            <a:r>
              <a:rPr lang="en-US" b="1" i="1" dirty="0" err="1">
                <a:ea typeface="+mn-lt"/>
                <a:cs typeface="+mn-lt"/>
              </a:rPr>
              <a:t>Методий</a:t>
            </a:r>
            <a:r>
              <a:rPr lang="en-US" b="1" i="1" dirty="0">
                <a:ea typeface="+mn-lt"/>
                <a:cs typeface="+mn-lt"/>
              </a:rPr>
              <a:t>“ с </a:t>
            </a:r>
            <a:r>
              <a:rPr lang="en-US" b="1" i="1" dirty="0" err="1">
                <a:ea typeface="+mn-lt"/>
                <a:cs typeface="+mn-lt"/>
              </a:rPr>
              <a:t>първи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стих</a:t>
            </a:r>
            <a:r>
              <a:rPr lang="en-US" b="1" i="1" dirty="0">
                <a:ea typeface="+mn-lt"/>
                <a:cs typeface="+mn-lt"/>
              </a:rPr>
              <a:t> „</a:t>
            </a:r>
            <a:r>
              <a:rPr lang="en-US" b="1" i="1" dirty="0" err="1">
                <a:ea typeface="+mn-lt"/>
                <a:cs typeface="+mn-lt"/>
              </a:rPr>
              <a:t>Върви</a:t>
            </a:r>
            <a:r>
              <a:rPr lang="en-US" b="1" i="1" dirty="0">
                <a:ea typeface="+mn-lt"/>
                <a:cs typeface="+mn-lt"/>
              </a:rPr>
              <a:t>, </a:t>
            </a:r>
            <a:r>
              <a:rPr lang="en-US" b="1" i="1" dirty="0" err="1">
                <a:ea typeface="+mn-lt"/>
                <a:cs typeface="+mn-lt"/>
              </a:rPr>
              <a:t>народе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 smtClean="0">
                <a:ea typeface="+mn-lt"/>
                <a:cs typeface="+mn-lt"/>
              </a:rPr>
              <a:t>възродениРодене</a:t>
            </a:r>
            <a:r>
              <a:rPr lang="en-US" b="1" i="1" dirty="0" smtClean="0">
                <a:ea typeface="+mn-lt"/>
                <a:cs typeface="+mn-lt"/>
              </a:rPr>
              <a:t> </a:t>
            </a:r>
            <a:r>
              <a:rPr lang="en-US" b="1" i="1" dirty="0">
                <a:ea typeface="+mn-lt"/>
                <a:cs typeface="+mn-lt"/>
              </a:rPr>
              <a:t>в Елена в 1856 </a:t>
            </a:r>
            <a:r>
              <a:rPr lang="en-US" b="1" i="1" dirty="0" err="1">
                <a:ea typeface="+mn-lt"/>
                <a:cs typeface="+mn-lt"/>
              </a:rPr>
              <a:t>година</a:t>
            </a:r>
            <a:r>
              <a:rPr lang="en-US" b="1" i="1" dirty="0">
                <a:ea typeface="+mn-lt"/>
                <a:cs typeface="+mn-lt"/>
              </a:rPr>
              <a:t> и е </a:t>
            </a:r>
            <a:r>
              <a:rPr lang="en-US" b="1" i="1" dirty="0" err="1">
                <a:ea typeface="+mn-lt"/>
                <a:cs typeface="+mn-lt"/>
              </a:rPr>
              <a:t>потомък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стар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възрожденски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високо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просветен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род</a:t>
            </a:r>
            <a:r>
              <a:rPr lang="en-US" b="1" i="1" dirty="0">
                <a:ea typeface="+mn-lt"/>
                <a:cs typeface="+mn-lt"/>
              </a:rPr>
              <a:t> – </a:t>
            </a:r>
            <a:r>
              <a:rPr lang="en-US" b="1" i="1" dirty="0" err="1">
                <a:ea typeface="+mn-lt"/>
                <a:cs typeface="+mn-lt"/>
              </a:rPr>
              <a:t>син</a:t>
            </a:r>
            <a:r>
              <a:rPr lang="en-US" b="1" i="1" dirty="0">
                <a:ea typeface="+mn-lt"/>
                <a:cs typeface="+mn-lt"/>
              </a:rPr>
              <a:t> е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Никола Михайловски и </a:t>
            </a:r>
            <a:r>
              <a:rPr lang="en-US" b="1" i="1" dirty="0" err="1">
                <a:ea typeface="+mn-lt"/>
                <a:cs typeface="+mn-lt"/>
              </a:rPr>
              <a:t>племенник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Иларион Макариополски. </a:t>
            </a:r>
            <a:r>
              <a:rPr lang="en-US" b="1" i="1" dirty="0" err="1">
                <a:ea typeface="+mn-lt"/>
                <a:cs typeface="+mn-lt"/>
              </a:rPr>
              <a:t>Учи</a:t>
            </a:r>
            <a:r>
              <a:rPr lang="en-US" b="1" i="1" dirty="0">
                <a:ea typeface="+mn-lt"/>
                <a:cs typeface="+mn-lt"/>
              </a:rPr>
              <a:t> в Търново (1865 – 1868), а в 1872 </a:t>
            </a:r>
            <a:r>
              <a:rPr lang="en-US" b="1" i="1" dirty="0" err="1">
                <a:ea typeface="+mn-lt"/>
                <a:cs typeface="+mn-lt"/>
              </a:rPr>
              <a:t>година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завършва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френския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султански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лицей</a:t>
            </a:r>
            <a:r>
              <a:rPr lang="en-US" b="1" i="1" dirty="0">
                <a:ea typeface="+mn-lt"/>
                <a:cs typeface="+mn-lt"/>
              </a:rPr>
              <a:t> „Галатасарай“ в Цариград, </a:t>
            </a:r>
            <a:r>
              <a:rPr lang="en-US" b="1" i="1" dirty="0" err="1">
                <a:ea typeface="+mn-lt"/>
                <a:cs typeface="+mn-lt"/>
              </a:rPr>
              <a:t>където</a:t>
            </a:r>
            <a:r>
              <a:rPr lang="en-US" b="1" i="1" dirty="0">
                <a:ea typeface="+mn-lt"/>
                <a:cs typeface="+mn-lt"/>
              </a:rPr>
              <a:t> е </a:t>
            </a:r>
            <a:r>
              <a:rPr lang="en-US" b="1" i="1" dirty="0" err="1">
                <a:ea typeface="+mn-lt"/>
                <a:cs typeface="+mn-lt"/>
              </a:rPr>
              <a:t>съученик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u="sng" dirty="0">
                <a:ea typeface="+mn-lt"/>
                <a:cs typeface="+mn-lt"/>
              </a:rPr>
              <a:t>Константин Величков</a:t>
            </a:r>
            <a:r>
              <a:rPr lang="en-US" b="1" i="1" dirty="0">
                <a:ea typeface="+mn-lt"/>
                <a:cs typeface="+mn-lt"/>
              </a:rPr>
              <a:t>.“. </a:t>
            </a:r>
            <a:r>
              <a:rPr lang="en-US" b="1" i="1" dirty="0"/>
              <a:t> 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63D6B99-3630-41DA-B17E-E448F1F5C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39274"/>
              </p:ext>
            </p:extLst>
          </p:nvPr>
        </p:nvGraphicFramePr>
        <p:xfrm>
          <a:off x="5892636" y="0"/>
          <a:ext cx="6299364" cy="493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858">
                  <a:extLst>
                    <a:ext uri="{9D8B030D-6E8A-4147-A177-3AD203B41FA5}">
                      <a16:colId xmlns:a16="http://schemas.microsoft.com/office/drawing/2014/main" val="310474089"/>
                    </a:ext>
                  </a:extLst>
                </a:gridCol>
                <a:gridCol w="4283506">
                  <a:extLst>
                    <a:ext uri="{9D8B030D-6E8A-4147-A177-3AD203B41FA5}">
                      <a16:colId xmlns:a16="http://schemas.microsoft.com/office/drawing/2014/main" val="1504125679"/>
                    </a:ext>
                  </a:extLst>
                </a:gridCol>
              </a:tblGrid>
              <a:tr h="2778449">
                <a:tc>
                  <a:txBody>
                    <a:bodyPr/>
                    <a:lstStyle/>
                    <a:p>
                      <a:pPr algn="l" fontAlgn="t"/>
                      <a:r>
                        <a:rPr lang="az-Cyrl-AZ" sz="3200" dirty="0">
                          <a:effectLst/>
                        </a:rPr>
                        <a:t>Роден</a:t>
                      </a:r>
                    </a:p>
                  </a:txBody>
                  <a:tcPr marL="162347" marR="162347" marT="81173" marB="81173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az-Cyrl-AZ" sz="3200" dirty="0">
                        <a:effectLst/>
                      </a:endParaRPr>
                    </a:p>
                    <a:p>
                      <a:pPr fontAlgn="t"/>
                      <a:r>
                        <a:rPr lang="az-Cyrl-AZ" sz="3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az-Cyrl-AZ" sz="32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z-Cyrl-AZ" sz="3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януари</a:t>
                      </a:r>
                      <a:r>
                        <a:rPr lang="az-Cyrl-AZ" sz="3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z-Cyrl-AZ" sz="3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1856 г.</a:t>
                      </a:r>
                      <a:endParaRPr lang="az-Cyrl-AZ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az-Cyrl-AZ" sz="3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Елена,Османска империя</a:t>
                      </a:r>
                      <a:endParaRPr lang="az-Cyrl-AZ" sz="3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62347" marR="162347" marT="81173" marB="81173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155985"/>
                  </a:ext>
                </a:extLst>
              </a:tr>
              <a:tr h="2156408">
                <a:tc>
                  <a:txBody>
                    <a:bodyPr/>
                    <a:lstStyle/>
                    <a:p>
                      <a:pPr algn="l" fontAlgn="t"/>
                      <a:r>
                        <a:rPr lang="az-Cyrl-AZ" sz="3200" dirty="0">
                          <a:effectLst/>
                        </a:rPr>
                        <a:t>Починал</a:t>
                      </a:r>
                    </a:p>
                  </a:txBody>
                  <a:tcPr marL="162347" marR="162347" marT="81173" marB="81173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az-Cyrl-AZ" sz="3200" u="none" strike="noStrike" dirty="0">
                          <a:effectLst/>
                        </a:rPr>
                        <a:t>3 август</a:t>
                      </a:r>
                      <a:r>
                        <a:rPr lang="az-Cyrl-AZ" sz="3200" dirty="0">
                          <a:effectLst/>
                        </a:rPr>
                        <a:t> </a:t>
                      </a:r>
                      <a:r>
                        <a:rPr lang="az-Cyrl-AZ" sz="3200" u="none" strike="noStrike" dirty="0">
                          <a:effectLst/>
                        </a:rPr>
                        <a:t>1927 г</a:t>
                      </a:r>
                      <a:r>
                        <a:rPr lang="az-Cyrl-AZ" sz="3200" u="none" strike="noStrike" dirty="0" smtClean="0">
                          <a:effectLst/>
                        </a:rPr>
                        <a:t>.</a:t>
                      </a:r>
                      <a:endParaRPr lang="az-Cyrl-AZ" sz="3200" dirty="0" smtClean="0">
                        <a:effectLst/>
                      </a:endParaRPr>
                    </a:p>
                    <a:p>
                      <a:pPr fontAlgn="t"/>
                      <a:r>
                        <a:rPr lang="az-Cyrl-AZ" sz="3200" dirty="0" smtClean="0">
                          <a:effectLst/>
                        </a:rPr>
                        <a:t>            (</a:t>
                      </a:r>
                      <a:r>
                        <a:rPr lang="az-Cyrl-AZ" sz="3200" dirty="0">
                          <a:effectLst/>
                        </a:rPr>
                        <a:t>71 г.)</a:t>
                      </a:r>
                    </a:p>
                    <a:p>
                      <a:pPr fontAlgn="t"/>
                      <a:r>
                        <a:rPr lang="az-Cyrl-AZ" sz="3200" u="none" strike="noStrike" dirty="0">
                          <a:effectLst/>
                        </a:rPr>
                        <a:t>София</a:t>
                      </a:r>
                      <a:r>
                        <a:rPr lang="az-Cyrl-AZ" sz="3200" dirty="0">
                          <a:effectLst/>
                        </a:rPr>
                        <a:t>, </a:t>
                      </a:r>
                      <a:r>
                        <a:rPr lang="az-Cyrl-AZ" sz="3200" u="none" strike="noStrike" dirty="0">
                          <a:effectLst/>
                        </a:rPr>
                        <a:t>Царство България</a:t>
                      </a:r>
                      <a:endParaRPr lang="az-Cyrl-AZ" sz="3200" dirty="0">
                        <a:effectLst/>
                      </a:endParaRPr>
                    </a:p>
                  </a:txBody>
                  <a:tcPr marL="162347" marR="162347" marT="81173" marB="81173"/>
                </a:tc>
                <a:extLst>
                  <a:ext uri="{0D108BD9-81ED-4DB2-BD59-A6C34878D82A}">
                    <a16:rowId xmlns:a16="http://schemas.microsoft.com/office/drawing/2014/main" val="250095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89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lose up of a mans face&#10;&#10;Description generated with very high confidence">
            <a:extLst>
              <a:ext uri="{FF2B5EF4-FFF2-40B4-BE49-F238E27FC236}">
                <a16:creationId xmlns:a16="http://schemas.microsoft.com/office/drawing/2014/main" id="{CFF3E26C-9D8E-4DBD-9EE7-0AED9E452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57375" cy="3009900"/>
          </a:xfrm>
          <a:prstGeom prst="rect">
            <a:avLst/>
          </a:prstGeom>
        </p:spPr>
      </p:pic>
      <p:pic>
        <p:nvPicPr>
          <p:cNvPr id="4" name="Picture 4" descr="A picture containing brick, rug&#10;&#10;Description generated with very high confidence">
            <a:extLst>
              <a:ext uri="{FF2B5EF4-FFF2-40B4-BE49-F238E27FC236}">
                <a16:creationId xmlns:a16="http://schemas.microsoft.com/office/drawing/2014/main" id="{14400A09-BC4E-4007-925A-74DA3FBA3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027" y="0"/>
            <a:ext cx="2579448" cy="3009900"/>
          </a:xfrm>
          <a:prstGeom prst="rect">
            <a:avLst/>
          </a:prstGeom>
        </p:spPr>
      </p:pic>
      <p:pic>
        <p:nvPicPr>
          <p:cNvPr id="6" name="Picture 6" descr="A drawing of a person&#10;&#10;Description generated with high confidence">
            <a:extLst>
              <a:ext uri="{FF2B5EF4-FFF2-40B4-BE49-F238E27FC236}">
                <a16:creationId xmlns:a16="http://schemas.microsoft.com/office/drawing/2014/main" id="{72E8DFC6-9CC6-4408-8214-0E16A00240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469" y="3771117"/>
            <a:ext cx="2952750" cy="3209925"/>
          </a:xfrm>
          <a:prstGeom prst="rect">
            <a:avLst/>
          </a:prstGeom>
        </p:spPr>
      </p:pic>
      <p:pic>
        <p:nvPicPr>
          <p:cNvPr id="8" name="Picture 8" descr="A vintage photo of a person&#10;&#10;Description generated with very high confidence">
            <a:extLst>
              <a:ext uri="{FF2B5EF4-FFF2-40B4-BE49-F238E27FC236}">
                <a16:creationId xmlns:a16="http://schemas.microsoft.com/office/drawing/2014/main" id="{EE173CE9-7F0B-49E5-8BAD-0F09170235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4874" y="3979"/>
            <a:ext cx="7848600" cy="3800475"/>
          </a:xfrm>
          <a:prstGeom prst="rect">
            <a:avLst/>
          </a:prstGeom>
        </p:spPr>
      </p:pic>
      <p:pic>
        <p:nvPicPr>
          <p:cNvPr id="10" name="Picture 10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A6A16540-E2CC-44DB-AB4B-473AA89B4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8267" y="3803346"/>
            <a:ext cx="2202623" cy="3059351"/>
          </a:xfrm>
          <a:prstGeom prst="rect">
            <a:avLst/>
          </a:prstGeom>
        </p:spPr>
      </p:pic>
      <p:pic>
        <p:nvPicPr>
          <p:cNvPr id="12" name="Picture 12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59A496A2-A0CB-4533-BE1C-A16E1F07843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6745" y="3770950"/>
            <a:ext cx="2743200" cy="1642417"/>
          </a:xfrm>
          <a:prstGeom prst="rect">
            <a:avLst/>
          </a:prstGeom>
        </p:spPr>
      </p:pic>
      <p:pic>
        <p:nvPicPr>
          <p:cNvPr id="14" name="Picture 14" descr="A close up of a newspaper&#10;&#10;Description generated with high confidence">
            <a:extLst>
              <a:ext uri="{FF2B5EF4-FFF2-40B4-BE49-F238E27FC236}">
                <a16:creationId xmlns:a16="http://schemas.microsoft.com/office/drawing/2014/main" id="{AD28CCDF-959E-414F-911B-76EF06F90AD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6001" y="5412810"/>
            <a:ext cx="2686050" cy="1524000"/>
          </a:xfrm>
          <a:prstGeom prst="rect">
            <a:avLst/>
          </a:prstGeom>
        </p:spPr>
      </p:pic>
      <p:pic>
        <p:nvPicPr>
          <p:cNvPr id="16" name="Picture 16" descr="A vintage photo of 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213740BE-BDA9-4B51-9816-6A98C5F64C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2982277"/>
            <a:ext cx="4391025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3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FE072-3CB9-4E71-8616-806AB9B76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5913124" cy="35935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i="1" dirty="0" err="1">
                <a:ea typeface="+mn-lt"/>
                <a:cs typeface="+mn-lt"/>
              </a:rPr>
              <a:t>Св</a:t>
            </a:r>
            <a:r>
              <a:rPr lang="en-US" b="1" i="1" dirty="0">
                <a:ea typeface="+mn-lt"/>
                <a:cs typeface="+mn-lt"/>
              </a:rPr>
              <a:t>. </a:t>
            </a:r>
            <a:r>
              <a:rPr lang="en-US" b="1" i="1" dirty="0" err="1">
                <a:ea typeface="+mn-lt"/>
                <a:cs typeface="+mn-lt"/>
              </a:rPr>
              <a:t>св</a:t>
            </a:r>
            <a:r>
              <a:rPr lang="en-US" b="1" i="1" dirty="0">
                <a:ea typeface="+mn-lt"/>
                <a:cs typeface="+mn-lt"/>
              </a:rPr>
              <a:t>. </a:t>
            </a:r>
            <a:r>
              <a:rPr lang="en-US" b="1" i="1" dirty="0" err="1">
                <a:ea typeface="+mn-lt"/>
                <a:cs typeface="+mn-lt"/>
              </a:rPr>
              <a:t>Кирил</a:t>
            </a:r>
            <a:r>
              <a:rPr lang="en-US" b="1" i="1" dirty="0">
                <a:ea typeface="+mn-lt"/>
                <a:cs typeface="+mn-lt"/>
              </a:rPr>
              <a:t> и </a:t>
            </a:r>
            <a:r>
              <a:rPr lang="en-US" b="1" i="1" dirty="0" err="1">
                <a:ea typeface="+mn-lt"/>
                <a:cs typeface="+mn-lt"/>
              </a:rPr>
              <a:t>Методий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двама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братя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теолози</a:t>
            </a:r>
            <a:r>
              <a:rPr lang="en-US" b="1" i="1" dirty="0">
                <a:ea typeface="+mn-lt"/>
                <a:cs typeface="+mn-lt"/>
              </a:rPr>
              <a:t>, </a:t>
            </a:r>
            <a:r>
              <a:rPr lang="en-US" b="1" i="1" dirty="0" err="1">
                <a:ea typeface="+mn-lt"/>
                <a:cs typeface="+mn-lt"/>
              </a:rPr>
              <a:t>родени</a:t>
            </a:r>
            <a:r>
              <a:rPr lang="en-US" b="1" i="1" dirty="0">
                <a:ea typeface="+mn-lt"/>
                <a:cs typeface="+mn-lt"/>
              </a:rPr>
              <a:t> в Солун, Византия, </a:t>
            </a:r>
            <a:r>
              <a:rPr lang="en-US" b="1" i="1" dirty="0" err="1">
                <a:ea typeface="+mn-lt"/>
                <a:cs typeface="+mn-lt"/>
              </a:rPr>
              <a:t>през</a:t>
            </a:r>
            <a:r>
              <a:rPr lang="en-US" b="1" i="1" dirty="0">
                <a:ea typeface="+mn-lt"/>
                <a:cs typeface="+mn-lt"/>
              </a:rPr>
              <a:t> IX </a:t>
            </a:r>
            <a:r>
              <a:rPr lang="en-US" b="1" i="1" dirty="0" err="1">
                <a:ea typeface="+mn-lt"/>
                <a:cs typeface="+mn-lt"/>
              </a:rPr>
              <a:t>век</a:t>
            </a:r>
            <a:r>
              <a:rPr lang="en-US" b="1" i="1" dirty="0">
                <a:ea typeface="+mn-lt"/>
                <a:cs typeface="+mn-lt"/>
              </a:rPr>
              <a:t>, </a:t>
            </a:r>
            <a:r>
              <a:rPr lang="en-US" b="1" i="1" dirty="0" err="1">
                <a:ea typeface="+mn-lt"/>
                <a:cs typeface="+mn-lt"/>
              </a:rPr>
              <a:t>които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развиват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мисионерска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дейност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като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проповедници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християнството </a:t>
            </a:r>
            <a:r>
              <a:rPr lang="en-US" b="1" i="1" dirty="0" err="1">
                <a:ea typeface="+mn-lt"/>
                <a:cs typeface="+mn-lt"/>
              </a:rPr>
              <a:t>сред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различни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народи</a:t>
            </a:r>
            <a:r>
              <a:rPr lang="en-US" b="1" i="1" dirty="0">
                <a:ea typeface="+mn-lt"/>
                <a:cs typeface="+mn-lt"/>
              </a:rPr>
              <a:t>. </a:t>
            </a:r>
            <a:endParaRPr lang="en-US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тях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се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дължи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създаването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азбуката</a:t>
            </a:r>
            <a:r>
              <a:rPr lang="en-US" b="1" i="1" dirty="0">
                <a:ea typeface="+mn-lt"/>
                <a:cs typeface="+mn-lt"/>
              </a:rPr>
              <a:t> глаголица – </a:t>
            </a:r>
            <a:r>
              <a:rPr lang="en-US" b="1" i="1" dirty="0" err="1">
                <a:ea typeface="+mn-lt"/>
                <a:cs typeface="+mn-lt"/>
              </a:rPr>
              <a:t>първата</a:t>
            </a:r>
            <a:r>
              <a:rPr lang="en-US" b="1" i="1" dirty="0">
                <a:ea typeface="+mn-lt"/>
                <a:cs typeface="+mn-lt"/>
              </a:rPr>
              <a:t> азбука, </a:t>
            </a:r>
            <a:r>
              <a:rPr lang="en-US" b="1" i="1" dirty="0" err="1">
                <a:ea typeface="+mn-lt"/>
                <a:cs typeface="+mn-lt"/>
              </a:rPr>
              <a:t>която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служи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за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 smtClean="0">
                <a:ea typeface="+mn-lt"/>
                <a:cs typeface="+mn-lt"/>
              </a:rPr>
              <a:t>писменост</a:t>
            </a:r>
            <a:r>
              <a:rPr lang="bg-BG" b="1" i="1" dirty="0">
                <a:ea typeface="+mn-lt"/>
                <a:cs typeface="+mn-lt"/>
              </a:rPr>
              <a:t> </a:t>
            </a:r>
            <a:r>
              <a:rPr lang="en-US" b="1" i="1" dirty="0" err="1" smtClean="0">
                <a:ea typeface="+mn-lt"/>
                <a:cs typeface="+mn-lt"/>
              </a:rPr>
              <a:t>на</a:t>
            </a:r>
            <a:r>
              <a:rPr lang="en-US" b="1" i="1" dirty="0" smtClean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езика</a:t>
            </a:r>
            <a:r>
              <a:rPr lang="en-US" b="1" i="1" dirty="0">
                <a:ea typeface="+mn-lt"/>
                <a:cs typeface="+mn-lt"/>
              </a:rPr>
              <a:t> староцърковен славянски. </a:t>
            </a:r>
            <a:r>
              <a:rPr lang="en-US" b="1" i="1" dirty="0" err="1">
                <a:ea typeface="+mn-lt"/>
                <a:cs typeface="+mn-lt"/>
              </a:rPr>
              <a:t>Азбуката</a:t>
            </a:r>
            <a:r>
              <a:rPr lang="en-US" b="1" i="1" dirty="0">
                <a:ea typeface="+mn-lt"/>
                <a:cs typeface="+mn-lt"/>
              </a:rPr>
              <a:t> кирилица, </a:t>
            </a:r>
            <a:r>
              <a:rPr lang="en-US" b="1" i="1" dirty="0" err="1">
                <a:ea typeface="+mn-lt"/>
                <a:cs typeface="+mn-lt"/>
              </a:rPr>
              <a:t>създадена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основата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тази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глаголица</a:t>
            </a:r>
            <a:r>
              <a:rPr lang="en-US" b="1" i="1" dirty="0">
                <a:ea typeface="+mn-lt"/>
                <a:cs typeface="+mn-lt"/>
              </a:rPr>
              <a:t>, </a:t>
            </a:r>
            <a:r>
              <a:rPr lang="en-US" b="1" i="1" dirty="0" err="1">
                <a:ea typeface="+mn-lt"/>
                <a:cs typeface="+mn-lt"/>
              </a:rPr>
              <a:t>се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използва</a:t>
            </a:r>
            <a:r>
              <a:rPr lang="en-US" b="1" i="1" dirty="0">
                <a:ea typeface="+mn-lt"/>
                <a:cs typeface="+mn-lt"/>
              </a:rPr>
              <a:t> и </a:t>
            </a:r>
            <a:r>
              <a:rPr lang="en-US" b="1" i="1" dirty="0" err="1">
                <a:ea typeface="+mn-lt"/>
                <a:cs typeface="+mn-lt"/>
              </a:rPr>
              <a:t>до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днес</a:t>
            </a:r>
            <a:r>
              <a:rPr lang="en-US" b="1" i="1" dirty="0">
                <a:ea typeface="+mn-lt"/>
                <a:cs typeface="+mn-lt"/>
              </a:rPr>
              <a:t> в </a:t>
            </a:r>
            <a:r>
              <a:rPr lang="en-US" b="1" i="1" dirty="0" err="1">
                <a:ea typeface="+mn-lt"/>
                <a:cs typeface="+mn-lt"/>
              </a:rPr>
              <a:t>различни</a:t>
            </a:r>
            <a:r>
              <a:rPr lang="en-US" b="1" i="1" dirty="0">
                <a:ea typeface="+mn-lt"/>
                <a:cs typeface="+mn-lt"/>
              </a:rPr>
              <a:t> славянски езици. </a:t>
            </a:r>
            <a:endParaRPr lang="en-US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b="1" i="1" dirty="0" err="1">
                <a:ea typeface="+mn-lt"/>
                <a:cs typeface="+mn-lt"/>
              </a:rPr>
              <a:t>Солунските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братя</a:t>
            </a:r>
            <a:r>
              <a:rPr lang="en-US" b="1" i="1" dirty="0">
                <a:ea typeface="+mn-lt"/>
                <a:cs typeface="+mn-lt"/>
              </a:rPr>
              <a:t>, </a:t>
            </a:r>
            <a:r>
              <a:rPr lang="en-US" b="1" i="1" dirty="0" err="1">
                <a:ea typeface="+mn-lt"/>
                <a:cs typeface="+mn-lt"/>
              </a:rPr>
              <a:t>както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още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са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известни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братята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Кирил</a:t>
            </a:r>
            <a:r>
              <a:rPr lang="en-US" b="1" i="1" dirty="0">
                <a:ea typeface="+mn-lt"/>
                <a:cs typeface="+mn-lt"/>
              </a:rPr>
              <a:t> и </a:t>
            </a:r>
            <a:r>
              <a:rPr lang="en-US" b="1" i="1" dirty="0" err="1">
                <a:ea typeface="+mn-lt"/>
                <a:cs typeface="+mn-lt"/>
              </a:rPr>
              <a:t>Методий</a:t>
            </a:r>
            <a:r>
              <a:rPr lang="en-US" b="1" i="1" dirty="0">
                <a:ea typeface="+mn-lt"/>
                <a:cs typeface="+mn-lt"/>
              </a:rPr>
              <a:t>, </a:t>
            </a:r>
            <a:r>
              <a:rPr lang="en-US" b="1" i="1" dirty="0" err="1">
                <a:ea typeface="+mn-lt"/>
                <a:cs typeface="+mn-lt"/>
              </a:rPr>
              <a:t>са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канонизирани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като</a:t>
            </a:r>
            <a:r>
              <a:rPr lang="en-US" b="1" i="1" dirty="0">
                <a:ea typeface="+mn-lt"/>
                <a:cs typeface="+mn-lt"/>
              </a:rPr>
              <a:t> светци </a:t>
            </a:r>
            <a:r>
              <a:rPr lang="en-US" b="1" i="1" dirty="0" err="1">
                <a:ea typeface="+mn-lt"/>
                <a:cs typeface="+mn-lt"/>
              </a:rPr>
              <a:t>за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превода</a:t>
            </a:r>
            <a:r>
              <a:rPr lang="en-US" b="1" i="1" dirty="0">
                <a:ea typeface="+mn-lt"/>
                <a:cs typeface="+mn-lt"/>
              </a:rPr>
              <a:t> и </a:t>
            </a:r>
            <a:r>
              <a:rPr lang="en-US" b="1" i="1" dirty="0" err="1">
                <a:ea typeface="+mn-lt"/>
                <a:cs typeface="+mn-lt"/>
              </a:rPr>
              <a:t>популяризирането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Библията </a:t>
            </a:r>
            <a:r>
              <a:rPr lang="en-US" b="1" i="1" dirty="0" err="1">
                <a:ea typeface="+mn-lt"/>
                <a:cs typeface="+mn-lt"/>
              </a:rPr>
              <a:t>на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 smtClean="0">
                <a:ea typeface="+mn-lt"/>
                <a:cs typeface="+mn-lt"/>
              </a:rPr>
              <a:t>старобългарс</a:t>
            </a:r>
            <a:r>
              <a:rPr lang="bg-BG" b="1" i="1" dirty="0" smtClean="0">
                <a:ea typeface="+mn-lt"/>
                <a:cs typeface="+mn-lt"/>
              </a:rPr>
              <a:t>ки</a:t>
            </a:r>
            <a:r>
              <a:rPr lang="en-US" b="1" i="1" dirty="0" smtClean="0">
                <a:ea typeface="+mn-lt"/>
                <a:cs typeface="+mn-lt"/>
              </a:rPr>
              <a:t> </a:t>
            </a:r>
            <a:r>
              <a:rPr lang="en-US" b="1" i="1" dirty="0" err="1" smtClean="0">
                <a:ea typeface="+mn-lt"/>
                <a:cs typeface="+mn-lt"/>
              </a:rPr>
              <a:t>ези</a:t>
            </a:r>
            <a:r>
              <a:rPr lang="bg-BG" b="1" i="1" dirty="0" smtClean="0">
                <a:ea typeface="+mn-lt"/>
                <a:cs typeface="+mn-lt"/>
              </a:rPr>
              <a:t>к</a:t>
            </a:r>
            <a:r>
              <a:rPr lang="bg-BG" b="1" i="1" dirty="0">
                <a:ea typeface="+mn-lt"/>
                <a:cs typeface="+mn-lt"/>
              </a:rPr>
              <a:t>.</a:t>
            </a:r>
            <a:r>
              <a:rPr lang="en-US" b="1" i="1" dirty="0">
                <a:ea typeface="+mn-lt"/>
                <a:cs typeface="+mn-lt"/>
              </a:rPr>
              <a:t> </a:t>
            </a:r>
            <a:endParaRPr lang="en-US" b="1" i="1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6070FD-9EB8-4AC8-A8E2-267228385B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4" y="0"/>
            <a:ext cx="6278877" cy="685800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n old photo of a person&#10;&#10;Description generated with very high confidence">
            <a:extLst>
              <a:ext uri="{FF2B5EF4-FFF2-40B4-BE49-F238E27FC236}">
                <a16:creationId xmlns:a16="http://schemas.microsoft.com/office/drawing/2014/main" id="{09A41F02-C023-4246-B6AF-755591718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494" y="740373"/>
            <a:ext cx="4218484" cy="315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706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Top Corners Rounded 14">
            <a:extLst>
              <a:ext uri="{FF2B5EF4-FFF2-40B4-BE49-F238E27FC236}">
                <a16:creationId xmlns:a16="http://schemas.microsoft.com/office/drawing/2014/main" id="{A06622B5-0D3E-459F-977C-302B9D998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4314" y="195830"/>
            <a:ext cx="2932144" cy="3860771"/>
          </a:xfrm>
          <a:prstGeom prst="round2SameRect">
            <a:avLst>
              <a:gd name="adj1" fmla="val 4735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A8C57116-FF6E-4139-8821-B2C87DACD7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23196"/>
            <a:ext cx="3694176" cy="2606040"/>
          </a:xfrm>
          <a:custGeom>
            <a:avLst/>
            <a:gdLst>
              <a:gd name="connsiteX0" fmla="*/ 0 w 3694176"/>
              <a:gd name="connsiteY0" fmla="*/ 0 h 2606040"/>
              <a:gd name="connsiteX1" fmla="*/ 3578728 w 3694176"/>
              <a:gd name="connsiteY1" fmla="*/ 0 h 2606040"/>
              <a:gd name="connsiteX2" fmla="*/ 3694176 w 3694176"/>
              <a:gd name="connsiteY2" fmla="*/ 115448 h 2606040"/>
              <a:gd name="connsiteX3" fmla="*/ 3694176 w 3694176"/>
              <a:gd name="connsiteY3" fmla="*/ 2490592 h 2606040"/>
              <a:gd name="connsiteX4" fmla="*/ 3578728 w 3694176"/>
              <a:gd name="connsiteY4" fmla="*/ 2606040 h 2606040"/>
              <a:gd name="connsiteX5" fmla="*/ 0 w 3694176"/>
              <a:gd name="connsiteY5" fmla="*/ 2606040 h 260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4176" h="2606040">
                <a:moveTo>
                  <a:pt x="0" y="0"/>
                </a:moveTo>
                <a:lnTo>
                  <a:pt x="3578728" y="0"/>
                </a:lnTo>
                <a:cubicBezTo>
                  <a:pt x="3642488" y="0"/>
                  <a:pt x="3694176" y="51688"/>
                  <a:pt x="3694176" y="115448"/>
                </a:cubicBezTo>
                <a:lnTo>
                  <a:pt x="3694176" y="2490592"/>
                </a:lnTo>
                <a:cubicBezTo>
                  <a:pt x="3694176" y="2554352"/>
                  <a:pt x="3642488" y="2606040"/>
                  <a:pt x="3578728" y="2606040"/>
                </a:cubicBezTo>
                <a:lnTo>
                  <a:pt x="0" y="26060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8" descr="A picture containing measure, object, clock&#10;&#10;Description generated with very high confidence">
            <a:extLst>
              <a:ext uri="{FF2B5EF4-FFF2-40B4-BE49-F238E27FC236}">
                <a16:creationId xmlns:a16="http://schemas.microsoft.com/office/drawing/2014/main" id="{B6888009-D607-41DB-B23F-0E4CB309D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21" y="1313795"/>
            <a:ext cx="3050689" cy="1654998"/>
          </a:xfrm>
          <a:prstGeom prst="rect">
            <a:avLst/>
          </a:prstGeom>
        </p:spPr>
      </p:pic>
      <p:sp>
        <p:nvSpPr>
          <p:cNvPr id="19" name="Rectangle: Top Corners Rounded 18">
            <a:extLst>
              <a:ext uri="{FF2B5EF4-FFF2-40B4-BE49-F238E27FC236}">
                <a16:creationId xmlns:a16="http://schemas.microsoft.com/office/drawing/2014/main" id="{B22EB6A2-EE25-4D0A-B8F7-560339BF7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157157" y="-1"/>
            <a:ext cx="4332545" cy="3130998"/>
          </a:xfrm>
          <a:prstGeom prst="round2SameRect">
            <a:avLst>
              <a:gd name="adj1" fmla="val 3211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D2C3104C-4206-4F13-AC1B-BD1A0833E7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0893" y="1"/>
            <a:ext cx="4005072" cy="2962656"/>
          </a:xfrm>
          <a:custGeom>
            <a:avLst/>
            <a:gdLst>
              <a:gd name="connsiteX0" fmla="*/ 0 w 4005072"/>
              <a:gd name="connsiteY0" fmla="*/ 0 h 2962656"/>
              <a:gd name="connsiteX1" fmla="*/ 4005072 w 4005072"/>
              <a:gd name="connsiteY1" fmla="*/ 0 h 2962656"/>
              <a:gd name="connsiteX2" fmla="*/ 4005072 w 4005072"/>
              <a:gd name="connsiteY2" fmla="*/ 2867525 h 2962656"/>
              <a:gd name="connsiteX3" fmla="*/ 3909941 w 4005072"/>
              <a:gd name="connsiteY3" fmla="*/ 2962656 h 2962656"/>
              <a:gd name="connsiteX4" fmla="*/ 95131 w 4005072"/>
              <a:gd name="connsiteY4" fmla="*/ 2962656 h 2962656"/>
              <a:gd name="connsiteX5" fmla="*/ 0 w 4005072"/>
              <a:gd name="connsiteY5" fmla="*/ 2867525 h 296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5072" h="2962656">
                <a:moveTo>
                  <a:pt x="0" y="0"/>
                </a:moveTo>
                <a:lnTo>
                  <a:pt x="4005072" y="0"/>
                </a:lnTo>
                <a:lnTo>
                  <a:pt x="4005072" y="2867525"/>
                </a:lnTo>
                <a:cubicBezTo>
                  <a:pt x="4005072" y="2920064"/>
                  <a:pt x="3962480" y="2962656"/>
                  <a:pt x="3909941" y="2962656"/>
                </a:cubicBezTo>
                <a:lnTo>
                  <a:pt x="95131" y="2962656"/>
                </a:lnTo>
                <a:cubicBezTo>
                  <a:pt x="42592" y="2962656"/>
                  <a:pt x="0" y="2920064"/>
                  <a:pt x="0" y="2867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Picture 6" descr="A picture containing text&#10;&#10;Description generated with very high confidence">
            <a:extLst>
              <a:ext uri="{FF2B5EF4-FFF2-40B4-BE49-F238E27FC236}">
                <a16:creationId xmlns:a16="http://schemas.microsoft.com/office/drawing/2014/main" id="{60E5185C-6BAA-4C2D-9E35-C5CFB5C04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8006" y="473229"/>
            <a:ext cx="3244089" cy="2014750"/>
          </a:xfrm>
          <a:prstGeom prst="rect">
            <a:avLst/>
          </a:prstGeom>
        </p:spPr>
      </p:pic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E075FF7B-260C-401F-825B-033879C5EB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4157156" y="3506700"/>
            <a:ext cx="4332545" cy="3351300"/>
          </a:xfrm>
          <a:prstGeom prst="round2SameRect">
            <a:avLst>
              <a:gd name="adj1" fmla="val 3211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1D5037CA-A2EE-4AB1-869B-76219B61EB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320893" y="3675040"/>
            <a:ext cx="4005072" cy="3182960"/>
          </a:xfrm>
          <a:custGeom>
            <a:avLst/>
            <a:gdLst>
              <a:gd name="connsiteX0" fmla="*/ 0 w 4005072"/>
              <a:gd name="connsiteY0" fmla="*/ 0 h 2962656"/>
              <a:gd name="connsiteX1" fmla="*/ 4005072 w 4005072"/>
              <a:gd name="connsiteY1" fmla="*/ 0 h 2962656"/>
              <a:gd name="connsiteX2" fmla="*/ 4005072 w 4005072"/>
              <a:gd name="connsiteY2" fmla="*/ 2867525 h 2962656"/>
              <a:gd name="connsiteX3" fmla="*/ 3909941 w 4005072"/>
              <a:gd name="connsiteY3" fmla="*/ 2962656 h 2962656"/>
              <a:gd name="connsiteX4" fmla="*/ 95131 w 4005072"/>
              <a:gd name="connsiteY4" fmla="*/ 2962656 h 2962656"/>
              <a:gd name="connsiteX5" fmla="*/ 0 w 4005072"/>
              <a:gd name="connsiteY5" fmla="*/ 2867525 h 296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05072" h="2962656">
                <a:moveTo>
                  <a:pt x="0" y="0"/>
                </a:moveTo>
                <a:lnTo>
                  <a:pt x="4005072" y="0"/>
                </a:lnTo>
                <a:lnTo>
                  <a:pt x="4005072" y="2867525"/>
                </a:lnTo>
                <a:cubicBezTo>
                  <a:pt x="4005072" y="2920064"/>
                  <a:pt x="3962480" y="2962656"/>
                  <a:pt x="3909941" y="2962656"/>
                </a:cubicBezTo>
                <a:lnTo>
                  <a:pt x="95131" y="2962656"/>
                </a:lnTo>
                <a:cubicBezTo>
                  <a:pt x="42592" y="2962656"/>
                  <a:pt x="0" y="2920064"/>
                  <a:pt x="0" y="2867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4" descr="An old photo of a person&#10;&#10;Description generated with very high confidence">
            <a:extLst>
              <a:ext uri="{FF2B5EF4-FFF2-40B4-BE49-F238E27FC236}">
                <a16:creationId xmlns:a16="http://schemas.microsoft.com/office/drawing/2014/main" id="{E50A8EB4-C921-42C9-BFC0-2C8AD8F21B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181" y="4089633"/>
            <a:ext cx="3142409" cy="2353773"/>
          </a:xfrm>
          <a:prstGeom prst="rect">
            <a:avLst/>
          </a:prstGeom>
        </p:spPr>
      </p:pic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03EE06E7-68E3-478C-8B9B-551876F1B7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957692" y="1480693"/>
            <a:ext cx="5054856" cy="3413760"/>
          </a:xfrm>
          <a:prstGeom prst="round2SameRect">
            <a:avLst>
              <a:gd name="adj1" fmla="val 3803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34533210-0571-49A3-9F72-A917C934BC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5880" y="823849"/>
            <a:ext cx="3246120" cy="4727448"/>
          </a:xfrm>
          <a:custGeom>
            <a:avLst/>
            <a:gdLst>
              <a:gd name="connsiteX0" fmla="*/ 75732 w 3246120"/>
              <a:gd name="connsiteY0" fmla="*/ 0 h 4727448"/>
              <a:gd name="connsiteX1" fmla="*/ 3246120 w 3246120"/>
              <a:gd name="connsiteY1" fmla="*/ 0 h 4727448"/>
              <a:gd name="connsiteX2" fmla="*/ 3246120 w 3246120"/>
              <a:gd name="connsiteY2" fmla="*/ 4727448 h 4727448"/>
              <a:gd name="connsiteX3" fmla="*/ 75732 w 3246120"/>
              <a:gd name="connsiteY3" fmla="*/ 4727448 h 4727448"/>
              <a:gd name="connsiteX4" fmla="*/ 0 w 3246120"/>
              <a:gd name="connsiteY4" fmla="*/ 4651716 h 4727448"/>
              <a:gd name="connsiteX5" fmla="*/ 0 w 3246120"/>
              <a:gd name="connsiteY5" fmla="*/ 75732 h 4727448"/>
              <a:gd name="connsiteX6" fmla="*/ 75732 w 3246120"/>
              <a:gd name="connsiteY6" fmla="*/ 0 h 472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120" h="4727448">
                <a:moveTo>
                  <a:pt x="75732" y="0"/>
                </a:moveTo>
                <a:lnTo>
                  <a:pt x="3246120" y="0"/>
                </a:lnTo>
                <a:lnTo>
                  <a:pt x="3246120" y="4727448"/>
                </a:lnTo>
                <a:lnTo>
                  <a:pt x="75732" y="4727448"/>
                </a:lnTo>
                <a:cubicBezTo>
                  <a:pt x="33906" y="4727448"/>
                  <a:pt x="0" y="4693542"/>
                  <a:pt x="0" y="4651716"/>
                </a:cubicBezTo>
                <a:lnTo>
                  <a:pt x="0" y="75732"/>
                </a:lnTo>
                <a:cubicBezTo>
                  <a:pt x="0" y="33906"/>
                  <a:pt x="33906" y="0"/>
                  <a:pt x="757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" name="Picture 10" descr="A group of people posing for the camera&#10;&#10;Description generated with high confidence">
            <a:extLst>
              <a:ext uri="{FF2B5EF4-FFF2-40B4-BE49-F238E27FC236}">
                <a16:creationId xmlns:a16="http://schemas.microsoft.com/office/drawing/2014/main" id="{6541CA35-80BC-4602-A460-24A676FFF7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282" y="1750828"/>
            <a:ext cx="2363843" cy="30659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19547" y="3901220"/>
            <a:ext cx="32891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800" b="1" i="1" dirty="0" smtClean="0">
                <a:solidFill>
                  <a:prstClr val="black"/>
                </a:solidFill>
              </a:rPr>
              <a:t>ЧЕСТИТ </a:t>
            </a:r>
          </a:p>
          <a:p>
            <a:r>
              <a:rPr lang="bg-BG" sz="4800" b="1" i="1" dirty="0" smtClean="0">
                <a:solidFill>
                  <a:prstClr val="black"/>
                </a:solidFill>
              </a:rPr>
              <a:t>ПРАЗНИК,</a:t>
            </a:r>
          </a:p>
          <a:p>
            <a:r>
              <a:rPr lang="bg-BG" sz="4800" b="1" i="1" dirty="0" smtClean="0">
                <a:solidFill>
                  <a:prstClr val="black"/>
                </a:solidFill>
              </a:rPr>
              <a:t>БЪЛГАРИ!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9355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8AFD15B-CF29-4306-884F-47675092F9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6349AB3-1BD3-41E1-8979-1DBDCB5CDC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866" y="401980"/>
            <a:ext cx="6115733" cy="6456021"/>
          </a:xfrm>
          <a:custGeom>
            <a:avLst/>
            <a:gdLst>
              <a:gd name="connsiteX0" fmla="*/ 2259477 w 6115733"/>
              <a:gd name="connsiteY0" fmla="*/ 433395 h 6456021"/>
              <a:gd name="connsiteX1" fmla="*/ 5681904 w 6115733"/>
              <a:gd name="connsiteY1" fmla="*/ 3852396 h 6456021"/>
              <a:gd name="connsiteX2" fmla="*/ 4679499 w 6115733"/>
              <a:gd name="connsiteY2" fmla="*/ 6269995 h 6456021"/>
              <a:gd name="connsiteX3" fmla="*/ 4474613 w 6115733"/>
              <a:gd name="connsiteY3" fmla="*/ 6456021 h 6456021"/>
              <a:gd name="connsiteX4" fmla="*/ 44341 w 6115733"/>
              <a:gd name="connsiteY4" fmla="*/ 6456021 h 6456021"/>
              <a:gd name="connsiteX5" fmla="*/ 0 w 6115733"/>
              <a:gd name="connsiteY5" fmla="*/ 6415762 h 6456021"/>
              <a:gd name="connsiteX6" fmla="*/ 0 w 6115733"/>
              <a:gd name="connsiteY6" fmla="*/ 1289029 h 6456021"/>
              <a:gd name="connsiteX7" fmla="*/ 82495 w 6115733"/>
              <a:gd name="connsiteY7" fmla="*/ 1214128 h 6456021"/>
              <a:gd name="connsiteX8" fmla="*/ 2259477 w 6115733"/>
              <a:gd name="connsiteY8" fmla="*/ 433395 h 6456021"/>
              <a:gd name="connsiteX9" fmla="*/ 2259477 w 6115733"/>
              <a:gd name="connsiteY9" fmla="*/ 0 h 6456021"/>
              <a:gd name="connsiteX10" fmla="*/ 6115733 w 6115733"/>
              <a:gd name="connsiteY10" fmla="*/ 3852396 h 6456021"/>
              <a:gd name="connsiteX11" fmla="*/ 5235152 w 6115733"/>
              <a:gd name="connsiteY11" fmla="*/ 6302877 h 6456021"/>
              <a:gd name="connsiteX12" fmla="*/ 5095826 w 6115733"/>
              <a:gd name="connsiteY12" fmla="*/ 6456021 h 6456021"/>
              <a:gd name="connsiteX13" fmla="*/ 4617788 w 6115733"/>
              <a:gd name="connsiteY13" fmla="*/ 6456021 h 6456021"/>
              <a:gd name="connsiteX14" fmla="*/ 4747668 w 6115733"/>
              <a:gd name="connsiteY14" fmla="*/ 6338096 h 6456021"/>
              <a:gd name="connsiteX15" fmla="*/ 5778311 w 6115733"/>
              <a:gd name="connsiteY15" fmla="*/ 3852396 h 6456021"/>
              <a:gd name="connsiteX16" fmla="*/ 2259477 w 6115733"/>
              <a:gd name="connsiteY16" fmla="*/ 337085 h 6456021"/>
              <a:gd name="connsiteX17" fmla="*/ 21172 w 6115733"/>
              <a:gd name="connsiteY17" fmla="*/ 1139811 h 6456021"/>
              <a:gd name="connsiteX18" fmla="*/ 0 w 6115733"/>
              <a:gd name="connsiteY18" fmla="*/ 1159034 h 6456021"/>
              <a:gd name="connsiteX19" fmla="*/ 0 w 6115733"/>
              <a:gd name="connsiteY19" fmla="*/ 735177 h 6456021"/>
              <a:gd name="connsiteX20" fmla="*/ 103407 w 6115733"/>
              <a:gd name="connsiteY20" fmla="*/ 657929 h 6456021"/>
              <a:gd name="connsiteX21" fmla="*/ 2259477 w 6115733"/>
              <a:gd name="connsiteY21" fmla="*/ 0 h 6456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15733" h="6456021">
                <a:moveTo>
                  <a:pt x="2259477" y="433395"/>
                </a:moveTo>
                <a:cubicBezTo>
                  <a:pt x="4149632" y="433395"/>
                  <a:pt x="5681904" y="1964133"/>
                  <a:pt x="5681904" y="3852396"/>
                </a:cubicBezTo>
                <a:cubicBezTo>
                  <a:pt x="5681904" y="4796527"/>
                  <a:pt x="5298836" y="5651278"/>
                  <a:pt x="4679499" y="6269995"/>
                </a:cubicBezTo>
                <a:lnTo>
                  <a:pt x="4474613" y="6456021"/>
                </a:lnTo>
                <a:lnTo>
                  <a:pt x="44341" y="6456021"/>
                </a:lnTo>
                <a:lnTo>
                  <a:pt x="0" y="6415762"/>
                </a:lnTo>
                <a:lnTo>
                  <a:pt x="0" y="1289029"/>
                </a:lnTo>
                <a:lnTo>
                  <a:pt x="82495" y="1214128"/>
                </a:lnTo>
                <a:cubicBezTo>
                  <a:pt x="674092" y="726388"/>
                  <a:pt x="1432534" y="433395"/>
                  <a:pt x="2259477" y="433395"/>
                </a:cubicBezTo>
                <a:close/>
                <a:moveTo>
                  <a:pt x="2259477" y="0"/>
                </a:moveTo>
                <a:cubicBezTo>
                  <a:pt x="4389229" y="0"/>
                  <a:pt x="6115733" y="1724776"/>
                  <a:pt x="6115733" y="3852396"/>
                </a:cubicBezTo>
                <a:cubicBezTo>
                  <a:pt x="6115733" y="4783230"/>
                  <a:pt x="5785270" y="5636956"/>
                  <a:pt x="5235152" y="6302877"/>
                </a:cubicBezTo>
                <a:lnTo>
                  <a:pt x="5095826" y="6456021"/>
                </a:lnTo>
                <a:lnTo>
                  <a:pt x="4617788" y="6456021"/>
                </a:lnTo>
                <a:lnTo>
                  <a:pt x="4747668" y="6338096"/>
                </a:lnTo>
                <a:cubicBezTo>
                  <a:pt x="5384452" y="5701950"/>
                  <a:pt x="5778311" y="4823122"/>
                  <a:pt x="5778311" y="3852396"/>
                </a:cubicBezTo>
                <a:cubicBezTo>
                  <a:pt x="5778311" y="1910944"/>
                  <a:pt x="4202875" y="337085"/>
                  <a:pt x="2259477" y="337085"/>
                </a:cubicBezTo>
                <a:cubicBezTo>
                  <a:pt x="1409240" y="337085"/>
                  <a:pt x="629434" y="638331"/>
                  <a:pt x="21172" y="1139811"/>
                </a:cubicBezTo>
                <a:lnTo>
                  <a:pt x="0" y="1159034"/>
                </a:lnTo>
                <a:lnTo>
                  <a:pt x="0" y="735177"/>
                </a:lnTo>
                <a:lnTo>
                  <a:pt x="103407" y="657929"/>
                </a:lnTo>
                <a:cubicBezTo>
                  <a:pt x="718869" y="242547"/>
                  <a:pt x="1460820" y="0"/>
                  <a:pt x="2259477" y="0"/>
                </a:cubicBezTo>
                <a:close/>
              </a:path>
            </a:pathLst>
          </a:custGeom>
          <a:blipFill dpi="0" rotWithShape="1">
            <a:blip r:embed="rId2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A44B30-0192-433D-ABBC-D3914B45A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7299" y="4868434"/>
            <a:ext cx="8534399" cy="139044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И</a:t>
            </a:r>
            <a:r>
              <a:rPr lang="bg-BG" sz="2400" b="1" dirty="0" smtClean="0">
                <a:solidFill>
                  <a:srgbClr val="000000"/>
                </a:solidFill>
              </a:rPr>
              <a:t>зготвила</a:t>
            </a:r>
            <a:r>
              <a:rPr lang="en-US" sz="2400" b="1" dirty="0" smtClean="0">
                <a:solidFill>
                  <a:srgbClr val="000000"/>
                </a:solidFill>
              </a:rPr>
              <a:t>: </a:t>
            </a:r>
            <a:r>
              <a:rPr lang="en-US" sz="2400" b="1" dirty="0" err="1">
                <a:solidFill>
                  <a:srgbClr val="000000"/>
                </a:solidFill>
              </a:rPr>
              <a:t>Моника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</a:rPr>
              <a:t>Йорданова</a:t>
            </a:r>
            <a:r>
              <a:rPr lang="bg-BG" sz="2400" b="1" dirty="0">
                <a:solidFill>
                  <a:srgbClr val="000000"/>
                </a:solidFill>
              </a:rPr>
              <a:t> </a:t>
            </a:r>
            <a:r>
              <a:rPr lang="bg-BG" sz="2400" b="1" dirty="0" smtClean="0">
                <a:solidFill>
                  <a:srgbClr val="000000"/>
                </a:solidFill>
              </a:rPr>
              <a:t>- </a:t>
            </a:r>
            <a:r>
              <a:rPr lang="en-US" sz="2400" b="1" dirty="0" smtClean="0">
                <a:solidFill>
                  <a:srgbClr val="000000"/>
                </a:solidFill>
              </a:rPr>
              <a:t>4</a:t>
            </a:r>
            <a:r>
              <a:rPr lang="bg-BG" sz="2400" b="1" dirty="0" smtClean="0">
                <a:solidFill>
                  <a:srgbClr val="000000"/>
                </a:solidFill>
              </a:rPr>
              <a:t>б </a:t>
            </a:r>
            <a:r>
              <a:rPr lang="en-US" sz="2400" b="1" dirty="0" err="1" smtClean="0">
                <a:solidFill>
                  <a:srgbClr val="000000"/>
                </a:solidFill>
              </a:rPr>
              <a:t>клас</a:t>
            </a:r>
            <a:endParaRPr lang="bg-BG" sz="24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bg-BG" sz="2400" b="1" dirty="0" smtClean="0">
                <a:solidFill>
                  <a:srgbClr val="000000"/>
                </a:solidFill>
              </a:rPr>
              <a:t>ОУ „Евлоги Георгиев“ – гр. Дупница</a:t>
            </a:r>
            <a:endParaRPr lang="en-US" sz="2400" b="1" dirty="0">
              <a:solidFill>
                <a:srgbClr val="000000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4CA915D-BDF0-41F8-B00E-FB186EFF7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17AAC03-BF64-4E67-9032-3BD0249980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A131397-5A45-4344-9983-5E400A3EA5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Rectangle 1"/>
          <p:cNvSpPr/>
          <p:nvPr/>
        </p:nvSpPr>
        <p:spPr>
          <a:xfrm>
            <a:off x="1865736" y="1391646"/>
            <a:ext cx="91639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800" b="1" i="1" dirty="0" smtClean="0">
                <a:solidFill>
                  <a:prstClr val="black"/>
                </a:solidFill>
              </a:rPr>
              <a:t>БЛАГОДАРЯ  ЗА  ВНИМАНИЕТО!</a:t>
            </a:r>
            <a:endParaRPr lang="bg-BG" sz="4800" dirty="0"/>
          </a:p>
        </p:txBody>
      </p:sp>
    </p:spTree>
    <p:extLst>
      <p:ext uri="{BB962C8B-B14F-4D97-AF65-F5344CB8AC3E}">
        <p14:creationId xmlns:p14="http://schemas.microsoft.com/office/powerpoint/2010/main" val="56090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7" name="Rectangle 12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14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food&#10;&#10;Description generated with very high confidence">
            <a:extLst>
              <a:ext uri="{FF2B5EF4-FFF2-40B4-BE49-F238E27FC236}">
                <a16:creationId xmlns:a16="http://schemas.microsoft.com/office/drawing/2014/main" id="{AF270997-3790-477C-ACE8-780464639E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1182" y="29177"/>
            <a:ext cx="6300513" cy="42960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ADB301-0C7B-43AF-8724-A6802F018026}"/>
              </a:ext>
            </a:extLst>
          </p:cNvPr>
          <p:cNvSpPr txBox="1"/>
          <p:nvPr/>
        </p:nvSpPr>
        <p:spPr>
          <a:xfrm>
            <a:off x="-90999" y="-92866"/>
            <a:ext cx="6005003" cy="410182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182880" algn="ctr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24 </a:t>
            </a:r>
            <a:r>
              <a:rPr lang="en-US" sz="3200" b="1" dirty="0" err="1">
                <a:solidFill>
                  <a:schemeClr val="bg1"/>
                </a:solidFill>
              </a:rPr>
              <a:t>май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Ден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на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българскат</a:t>
            </a:r>
            <a:r>
              <a:rPr lang="bg-BG" sz="3200" b="1" dirty="0" smtClean="0">
                <a:solidFill>
                  <a:schemeClr val="bg1"/>
                </a:solidFill>
              </a:rPr>
              <a:t>а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просвета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и </a:t>
            </a:r>
            <a:r>
              <a:rPr lang="en-US" sz="3200" b="1" dirty="0" err="1">
                <a:solidFill>
                  <a:schemeClr val="bg1"/>
                </a:solidFill>
              </a:rPr>
              <a:t>култура</a:t>
            </a:r>
            <a:r>
              <a:rPr lang="en-US" sz="3200" b="1" dirty="0">
                <a:solidFill>
                  <a:schemeClr val="bg1"/>
                </a:solidFill>
              </a:rPr>
              <a:t> и </a:t>
            </a:r>
            <a:r>
              <a:rPr lang="en-US" sz="3200" b="1" dirty="0" err="1">
                <a:solidFill>
                  <a:schemeClr val="bg1"/>
                </a:solidFill>
              </a:rPr>
              <a:t>на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славянската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писменост</a:t>
            </a:r>
            <a:r>
              <a:rPr lang="en-US" sz="3200" b="1" dirty="0">
                <a:solidFill>
                  <a:schemeClr val="bg1"/>
                </a:solidFill>
              </a:rPr>
              <a:t>. </a:t>
            </a:r>
            <a:endParaRPr lang="bg-BG" sz="3200" b="1" dirty="0" smtClean="0">
              <a:solidFill>
                <a:schemeClr val="bg1"/>
              </a:solidFill>
            </a:endParaRPr>
          </a:p>
          <a:p>
            <a:pPr indent="-182880" defTabSz="914400">
              <a:lnSpc>
                <a:spcPct val="15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</a:rPr>
              <a:t>Според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църковния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календар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денят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на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Св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св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Кирил</a:t>
            </a:r>
            <a:r>
              <a:rPr lang="en-US" sz="2000" b="1" dirty="0">
                <a:solidFill>
                  <a:schemeClr val="bg1"/>
                </a:solidFill>
              </a:rPr>
              <a:t> и </a:t>
            </a:r>
            <a:r>
              <a:rPr lang="en-US" sz="2000" b="1" dirty="0" err="1">
                <a:solidFill>
                  <a:schemeClr val="bg1"/>
                </a:solidFill>
              </a:rPr>
              <a:t>Методий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създали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първообраза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на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българската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писменост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глаголицата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която</a:t>
            </a:r>
            <a:r>
              <a:rPr lang="en-US" sz="2000" b="1" dirty="0">
                <a:solidFill>
                  <a:schemeClr val="bg1"/>
                </a:solidFill>
              </a:rPr>
              <a:t> е и </a:t>
            </a:r>
            <a:r>
              <a:rPr lang="en-US" sz="2000" b="1" dirty="0" err="1">
                <a:solidFill>
                  <a:schemeClr val="bg1"/>
                </a:solidFill>
              </a:rPr>
              <a:t>славянска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писменост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се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чества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на</a:t>
            </a:r>
            <a:r>
              <a:rPr lang="en-US" sz="2000" b="1" dirty="0">
                <a:solidFill>
                  <a:schemeClr val="bg1"/>
                </a:solidFill>
              </a:rPr>
              <a:t> 11 </a:t>
            </a:r>
            <a:r>
              <a:rPr lang="en-US" sz="2000" b="1" dirty="0" err="1">
                <a:solidFill>
                  <a:schemeClr val="bg1"/>
                </a:solidFill>
              </a:rPr>
              <a:t>май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Глаголицата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претърпява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своеобразни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промени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докато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се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оформи</a:t>
            </a:r>
            <a:r>
              <a:rPr lang="en-US" sz="2000" b="1" dirty="0">
                <a:solidFill>
                  <a:schemeClr val="bg1"/>
                </a:solidFill>
              </a:rPr>
              <a:t> в </a:t>
            </a:r>
            <a:r>
              <a:rPr lang="en-US" sz="2000" b="1" dirty="0" err="1">
                <a:solidFill>
                  <a:schemeClr val="bg1"/>
                </a:solidFill>
              </a:rPr>
              <a:t>сегашния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си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вид</a:t>
            </a:r>
            <a:r>
              <a:rPr lang="en-US" sz="2000" b="1" dirty="0">
                <a:solidFill>
                  <a:schemeClr val="bg1"/>
                </a:solidFill>
              </a:rPr>
              <a:t> – </a:t>
            </a:r>
            <a:r>
              <a:rPr lang="en-US" sz="2000" b="1" dirty="0" err="1">
                <a:solidFill>
                  <a:schemeClr val="bg1"/>
                </a:solidFill>
              </a:rPr>
              <a:t>кирилица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на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която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се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пише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на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български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руски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украински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македонски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en-US" sz="2000" b="1" dirty="0" err="1">
                <a:solidFill>
                  <a:schemeClr val="bg1"/>
                </a:solidFill>
              </a:rPr>
              <a:t>сръбски</a:t>
            </a:r>
            <a:r>
              <a:rPr lang="en-US" sz="2000" b="1" dirty="0">
                <a:solidFill>
                  <a:schemeClr val="bg1"/>
                </a:solidFill>
              </a:rPr>
              <a:t> и </a:t>
            </a:r>
            <a:r>
              <a:rPr lang="en-US" sz="2000" b="1" dirty="0" err="1">
                <a:solidFill>
                  <a:schemeClr val="bg1"/>
                </a:solidFill>
              </a:rPr>
              <a:t>други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езици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r>
              <a:rPr lang="en-US" sz="2000" b="1" dirty="0" err="1">
                <a:solidFill>
                  <a:schemeClr val="bg1"/>
                </a:solidFill>
              </a:rPr>
              <a:t>Кирилицата</a:t>
            </a:r>
            <a:r>
              <a:rPr lang="en-US" sz="2000" b="1" dirty="0">
                <a:solidFill>
                  <a:schemeClr val="bg1"/>
                </a:solidFill>
              </a:rPr>
              <a:t> е </a:t>
            </a:r>
            <a:r>
              <a:rPr lang="en-US" sz="2000" b="1" dirty="0" err="1">
                <a:solidFill>
                  <a:schemeClr val="bg1"/>
                </a:solidFill>
              </a:rPr>
              <a:t>официална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азбука</a:t>
            </a:r>
            <a:r>
              <a:rPr lang="en-US" sz="2000" b="1" dirty="0">
                <a:solidFill>
                  <a:schemeClr val="bg1"/>
                </a:solidFill>
              </a:rPr>
              <a:t> в </a:t>
            </a:r>
            <a:r>
              <a:rPr lang="en-US" sz="2000" b="1" dirty="0" err="1">
                <a:solidFill>
                  <a:schemeClr val="bg1"/>
                </a:solidFill>
              </a:rPr>
              <a:t>Монголия</a:t>
            </a:r>
            <a:r>
              <a:rPr lang="en-US" sz="2000" b="1" dirty="0">
                <a:solidFill>
                  <a:schemeClr val="bg1"/>
                </a:solidFill>
              </a:rPr>
              <a:t> и в </a:t>
            </a:r>
            <a:r>
              <a:rPr lang="en-US" sz="2000" b="1" dirty="0" err="1">
                <a:solidFill>
                  <a:schemeClr val="bg1"/>
                </a:solidFill>
              </a:rPr>
              <a:t>някои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републики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от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бившия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Съветски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съюз</a:t>
            </a:r>
            <a:r>
              <a:rPr lang="en-US" sz="2000" b="1" dirty="0">
                <a:solidFill>
                  <a:schemeClr val="bg1"/>
                </a:solidFill>
              </a:rPr>
              <a:t>, а </a:t>
            </a:r>
            <a:r>
              <a:rPr lang="en-US" sz="2000" b="1" dirty="0" err="1">
                <a:solidFill>
                  <a:schemeClr val="bg1"/>
                </a:solidFill>
              </a:rPr>
              <a:t>до</a:t>
            </a:r>
            <a:r>
              <a:rPr lang="en-US" sz="2000" b="1" dirty="0">
                <a:solidFill>
                  <a:schemeClr val="bg1"/>
                </a:solidFill>
              </a:rPr>
              <a:t> 19 </a:t>
            </a:r>
            <a:r>
              <a:rPr lang="en-US" sz="2000" b="1" dirty="0" err="1">
                <a:solidFill>
                  <a:schemeClr val="bg1"/>
                </a:solidFill>
              </a:rPr>
              <a:t>век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се</a:t>
            </a:r>
            <a:r>
              <a:rPr lang="en-US" sz="2000" b="1" dirty="0">
                <a:solidFill>
                  <a:schemeClr val="bg1"/>
                </a:solidFill>
              </a:rPr>
              <a:t> е </a:t>
            </a:r>
            <a:r>
              <a:rPr lang="en-US" sz="2000" b="1" dirty="0" err="1">
                <a:solidFill>
                  <a:schemeClr val="bg1"/>
                </a:solidFill>
              </a:rPr>
              <a:t>ползвала</a:t>
            </a:r>
            <a:r>
              <a:rPr lang="en-US" sz="2000" b="1" dirty="0">
                <a:solidFill>
                  <a:schemeClr val="bg1"/>
                </a:solidFill>
              </a:rPr>
              <a:t> и в </a:t>
            </a:r>
            <a:r>
              <a:rPr lang="en-US" sz="2000" b="1" dirty="0" err="1">
                <a:solidFill>
                  <a:schemeClr val="bg1"/>
                </a:solidFill>
              </a:rPr>
              <a:t>Румъния</a:t>
            </a:r>
            <a:r>
              <a:rPr lang="en-US" sz="2000" b="1" dirty="0">
                <a:solidFill>
                  <a:schemeClr val="bg1"/>
                </a:solidFill>
              </a:rPr>
              <a:t>. </a:t>
            </a:r>
          </a:p>
        </p:txBody>
      </p:sp>
      <p:grpSp>
        <p:nvGrpSpPr>
          <p:cNvPr id="12" name="Group 16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8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3062795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D21B4-3539-49F7-9F2D-B19E4D2B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400" y="1424037"/>
            <a:ext cx="4654112" cy="3983098"/>
          </a:xfrm>
        </p:spPr>
        <p:txBody>
          <a:bodyPr>
            <a:normAutofit/>
          </a:bodyPr>
          <a:lstStyle/>
          <a:p>
            <a:r>
              <a:rPr lang="en-US" sz="6000" dirty="0"/>
              <a:t>Върви </a:t>
            </a:r>
            <a:r>
              <a:rPr lang="en-US" sz="6000"/>
              <a:t>народе възродени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A0BDD-8D50-4CBF-A65B-99B605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860797"/>
            <a:ext cx="5774267" cy="404804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ВЪРВИ,  </a:t>
            </a:r>
            <a:r>
              <a:rPr lang="en-US" sz="2400" b="1" i="1" dirty="0" smtClean="0">
                <a:ea typeface="+mn-lt"/>
                <a:cs typeface="+mn-lt"/>
              </a:rPr>
              <a:t>НА</a:t>
            </a:r>
            <a:r>
              <a:rPr lang="bg-BG" sz="2400" b="1" i="1" dirty="0">
                <a:ea typeface="+mn-lt"/>
                <a:cs typeface="+mn-lt"/>
              </a:rPr>
              <a:t>Р</a:t>
            </a:r>
            <a:r>
              <a:rPr lang="en-US" sz="2400" b="1" i="1" dirty="0" smtClean="0">
                <a:ea typeface="+mn-lt"/>
                <a:cs typeface="+mn-lt"/>
              </a:rPr>
              <a:t>ОДЕ</a:t>
            </a:r>
            <a:r>
              <a:rPr lang="en-US" sz="2400" b="1" i="1" dirty="0">
                <a:ea typeface="+mn-lt"/>
                <a:cs typeface="+mn-lt"/>
              </a:rPr>
              <a:t>  </a:t>
            </a:r>
            <a:r>
              <a:rPr lang="en-US" sz="2400" b="1" i="1" dirty="0" smtClean="0">
                <a:ea typeface="+mn-lt"/>
                <a:cs typeface="+mn-lt"/>
              </a:rPr>
              <a:t>ВЪЗРОДЕНИ</a:t>
            </a:r>
            <a:r>
              <a:rPr lang="en-US" sz="2400" b="1" i="1" dirty="0">
                <a:ea typeface="+mn-lt"/>
                <a:cs typeface="+mn-lt"/>
              </a:rPr>
              <a:t>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3200" b="1" i="1" dirty="0">
                <a:ea typeface="+mn-lt"/>
                <a:cs typeface="+mn-lt"/>
              </a:rPr>
              <a:t> </a:t>
            </a:r>
            <a:endParaRPr lang="bg-BG" sz="3200" b="1" i="1" dirty="0" smtClean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 smtClean="0">
                <a:ea typeface="+mn-lt"/>
                <a:cs typeface="+mn-lt"/>
              </a:rPr>
              <a:t>КЪМ</a:t>
            </a:r>
            <a:r>
              <a:rPr lang="en-US" sz="2400" b="1" i="1" dirty="0">
                <a:ea typeface="+mn-lt"/>
                <a:cs typeface="+mn-lt"/>
              </a:rPr>
              <a:t>  СВЕТЛА  БЪДНИНА  ВЪРВИ</a:t>
            </a:r>
            <a:r>
              <a:rPr lang="en-US" sz="2400" b="1" i="1" dirty="0" smtClean="0">
                <a:ea typeface="+mn-lt"/>
                <a:cs typeface="+mn-lt"/>
              </a:rPr>
              <a:t>,</a:t>
            </a:r>
            <a:endParaRPr lang="bg-BG" sz="2400" b="1" i="1" dirty="0" smtClean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/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С</a:t>
            </a:r>
            <a:r>
              <a:rPr lang="en-US" sz="2400" b="1" i="1" dirty="0">
                <a:ea typeface="+mn-lt"/>
                <a:cs typeface="+mn-lt"/>
              </a:rPr>
              <a:t>  КНИЖОВНОСТТА,  ТАЗ  СИЛА  НОВА</a:t>
            </a:r>
            <a:r>
              <a:rPr lang="en-US" sz="2400" b="1" i="1" dirty="0" smtClean="0">
                <a:ea typeface="+mn-lt"/>
                <a:cs typeface="+mn-lt"/>
              </a:rPr>
              <a:t>,</a:t>
            </a:r>
            <a:endParaRPr lang="bg-BG" sz="2400" b="1" i="1" dirty="0" smtClean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/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ТИ</a:t>
            </a:r>
            <a:r>
              <a:rPr lang="en-US" sz="2400" b="1" i="1" dirty="0">
                <a:ea typeface="+mn-lt"/>
                <a:cs typeface="+mn-lt"/>
              </a:rPr>
              <a:t>  ЧЕСТ  И  СЛАВА  </a:t>
            </a:r>
            <a:r>
              <a:rPr lang="en-US" sz="2400" b="1" i="1" dirty="0" smtClean="0">
                <a:ea typeface="+mn-lt"/>
                <a:cs typeface="+mn-lt"/>
              </a:rPr>
              <a:t>ПОДНОВИ</a:t>
            </a:r>
            <a:r>
              <a:rPr lang="en-US" sz="2400" b="1" i="1" dirty="0">
                <a:ea typeface="+mn-lt"/>
                <a:cs typeface="+mn-lt"/>
              </a:rPr>
              <a:t>!</a:t>
            </a:r>
            <a:endParaRPr lang="en-US" sz="2400" i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978499-DCC1-44AB-AD74-E487298206AC}"/>
              </a:ext>
            </a:extLst>
          </p:cNvPr>
          <p:cNvSpPr txBox="1"/>
          <p:nvPr/>
        </p:nvSpPr>
        <p:spPr>
          <a:xfrm>
            <a:off x="9953625" y="1295400"/>
            <a:ext cx="11715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b="1">
                <a:latin typeface="Tahoma"/>
                <a:ea typeface="Tahoma"/>
                <a:cs typeface="Tahoma"/>
              </a:rPr>
              <a:t>      </a:t>
            </a:r>
            <a:endParaRPr lang="en-US" sz="2800" b="1">
              <a:latin typeface="Tahoma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71897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AB6D-E77B-4A7F-BCD9-86F2E8CBA6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0"/>
            <a:ext cx="6400800" cy="3977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ВЪРВИ  КЪМ  МОЩНАТА  </a:t>
            </a:r>
            <a:r>
              <a:rPr lang="en-US" sz="2400" b="1" i="1" dirty="0" smtClean="0">
                <a:ea typeface="+mn-lt"/>
                <a:cs typeface="+mn-lt"/>
              </a:rPr>
              <a:t>ПРОСВЕТА</a:t>
            </a:r>
            <a:r>
              <a:rPr lang="en-US" sz="2400" b="1" i="1" dirty="0">
                <a:ea typeface="+mn-lt"/>
                <a:cs typeface="+mn-lt"/>
              </a:rPr>
              <a:t>!</a:t>
            </a:r>
            <a:endParaRPr lang="en-US" sz="240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В  СВЕТОВНИТЕ  БОРБИ  </a:t>
            </a:r>
            <a:r>
              <a:rPr lang="en-US" sz="2400" b="1" i="1" dirty="0" smtClean="0">
                <a:ea typeface="+mn-lt"/>
                <a:cs typeface="+mn-lt"/>
              </a:rPr>
              <a:t>ВЪРВИ</a:t>
            </a:r>
            <a:r>
              <a:rPr lang="en-US" sz="2400" b="1" i="1" dirty="0">
                <a:ea typeface="+mn-lt"/>
                <a:cs typeface="+mn-lt"/>
              </a:rPr>
              <a:t>,</a:t>
            </a:r>
            <a:endParaRPr lang="en-US" sz="240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ОТ  ДЛЪЖНОСТ  НЕИЗМЕННА  </a:t>
            </a:r>
            <a:r>
              <a:rPr lang="en-US" sz="2400" b="1" i="1" dirty="0" smtClean="0">
                <a:ea typeface="+mn-lt"/>
                <a:cs typeface="+mn-lt"/>
              </a:rPr>
              <a:t>ВОДЕН</a:t>
            </a:r>
            <a:r>
              <a:rPr lang="en-US" sz="2400" b="1" i="1" dirty="0">
                <a:ea typeface="+mn-lt"/>
                <a:cs typeface="+mn-lt"/>
              </a:rPr>
              <a:t>  -  </a:t>
            </a:r>
            <a:endParaRPr lang="bg-BG" sz="240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 smtClean="0">
                <a:ea typeface="+mn-lt"/>
                <a:cs typeface="+mn-lt"/>
              </a:rPr>
              <a:t>И</a:t>
            </a:r>
            <a:r>
              <a:rPr lang="en-US" sz="2400" b="1" i="1" dirty="0">
                <a:ea typeface="+mn-lt"/>
                <a:cs typeface="+mn-lt"/>
              </a:rPr>
              <a:t>  БОГ  ЩЕ  ТЕ  БЛАГОСЛОВИ!</a:t>
            </a:r>
            <a:endParaRPr lang="en-US" sz="2400" b="1" i="1" dirty="0"/>
          </a:p>
          <a:p>
            <a:endParaRPr lang="en-US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FA5D5-9307-4938-95D4-C20D2CD10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3848745"/>
            <a:ext cx="5892800" cy="3977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 smtClean="0">
                <a:ea typeface="+mn-lt"/>
                <a:cs typeface="+mn-lt"/>
              </a:rPr>
              <a:t>НАПРЕД</a:t>
            </a:r>
            <a:r>
              <a:rPr lang="en-US" sz="2400" b="1" i="1" dirty="0">
                <a:ea typeface="+mn-lt"/>
                <a:cs typeface="+mn-lt"/>
              </a:rPr>
              <a:t>!  НАУКАТА  Е  </a:t>
            </a:r>
            <a:r>
              <a:rPr lang="en-US" sz="2400" b="1" i="1" dirty="0" smtClean="0">
                <a:ea typeface="+mn-lt"/>
                <a:cs typeface="+mn-lt"/>
              </a:rPr>
              <a:t>СЛЪНЦЕ</a:t>
            </a:r>
            <a:r>
              <a:rPr lang="en-US" sz="2400" b="1" i="1" dirty="0">
                <a:ea typeface="+mn-lt"/>
                <a:cs typeface="+mn-lt"/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 smtClean="0">
                <a:ea typeface="+mn-lt"/>
                <a:cs typeface="+mn-lt"/>
              </a:rPr>
              <a:t>ВЪВ</a:t>
            </a:r>
            <a:r>
              <a:rPr lang="en-US" sz="2400" b="1" i="1" dirty="0">
                <a:ea typeface="+mn-lt"/>
                <a:cs typeface="+mn-lt"/>
              </a:rPr>
              <a:t>  ДУШИТЕ  </a:t>
            </a:r>
            <a:r>
              <a:rPr lang="en-US" sz="2400" b="1" i="1" dirty="0" smtClean="0">
                <a:ea typeface="+mn-lt"/>
                <a:cs typeface="+mn-lt"/>
              </a:rPr>
              <a:t>ГРЕЙ!</a:t>
            </a:r>
            <a:endParaRPr lang="bg-BG" sz="2400" b="1" i="1" dirty="0" smtClean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 smtClean="0">
                <a:ea typeface="+mn-lt"/>
                <a:cs typeface="+mn-lt"/>
              </a:rPr>
              <a:t>НАПРЕД</a:t>
            </a:r>
            <a:r>
              <a:rPr lang="en-US" sz="2400" b="1" i="1" dirty="0">
                <a:ea typeface="+mn-lt"/>
                <a:cs typeface="+mn-lt"/>
              </a:rPr>
              <a:t>!  НАРОДНОСТТА  НЕ  </a:t>
            </a:r>
            <a:r>
              <a:rPr lang="en-US" sz="2400" b="1" i="1" dirty="0" smtClean="0">
                <a:ea typeface="+mn-lt"/>
                <a:cs typeface="+mn-lt"/>
              </a:rPr>
              <a:t>ПАДА,</a:t>
            </a:r>
            <a:endParaRPr lang="bg-BG" sz="2400" b="1" i="1" dirty="0" smtClean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 smtClean="0">
                <a:ea typeface="+mn-lt"/>
                <a:cs typeface="+mn-lt"/>
              </a:rPr>
              <a:t>ТАМ</a:t>
            </a:r>
            <a:r>
              <a:rPr lang="en-US" sz="2400" b="1" i="1" dirty="0">
                <a:ea typeface="+mn-lt"/>
                <a:cs typeface="+mn-lt"/>
              </a:rPr>
              <a:t>,  ГДЕТО  ЗНАНЬЕТО  ЖИВЕЙ!</a:t>
            </a:r>
          </a:p>
          <a:p>
            <a:endParaRPr lang="en-US" sz="2800" b="1" i="1" dirty="0">
              <a:ea typeface="+mn-lt"/>
              <a:cs typeface="+mn-lt"/>
            </a:endParaRPr>
          </a:p>
          <a:p>
            <a:endParaRPr lang="en-US" dirty="0"/>
          </a:p>
        </p:txBody>
      </p:sp>
      <p:pic>
        <p:nvPicPr>
          <p:cNvPr id="2" name="Picture 5" descr="A picture containing stone&#10;&#10;Description generated with very high confidence">
            <a:extLst>
              <a:ext uri="{FF2B5EF4-FFF2-40B4-BE49-F238E27FC236}">
                <a16:creationId xmlns:a16="http://schemas.microsoft.com/office/drawing/2014/main" id="{3502D23A-8FC1-4EAE-8599-10B564DD3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603504"/>
            <a:ext cx="5657850" cy="552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2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79157-E24F-4B8C-910A-2A8451203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94337"/>
            <a:ext cx="5895975" cy="359664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БЕЗВЕСТЕН  БЕШЕ  ТИ,  БЕЗСЛАВЕН,</a:t>
            </a:r>
            <a:endParaRPr lang="en-US" sz="240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О,  ВЛЕЗ  В  ИСТОРИЯТА  ВЕЧ,</a:t>
            </a:r>
            <a:endParaRPr lang="en-US" sz="240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ДУХОВНО  ПОКОРИ  СТРАНИТЕ,</a:t>
            </a:r>
            <a:endParaRPr lang="en-US" sz="2400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КОИТО  ЗАВЛАДЯ  СЪС  МЕЧ!</a:t>
            </a:r>
            <a:endParaRPr lang="en-US" sz="2400" b="1" i="1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ea typeface="+mn-lt"/>
                <a:cs typeface="+mn-lt"/>
              </a:rPr>
              <a:t>     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2A518-F598-44AA-B812-5099DF763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3690977"/>
            <a:ext cx="5602514" cy="399324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ТЪЙ  СОЛУНСКИТЕ  ДВАМА  БРАТЯ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НАСЪРЧВАХА  ДЕДИТЕ  НИ...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О,  МИНАЛО  НЕЗАБРАВИМО,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О,  ПРЕСВЕЩЕНИ  СТАРИНИ!</a:t>
            </a:r>
          </a:p>
          <a:p>
            <a:endParaRPr lang="en-US" sz="2400" b="1" i="1" dirty="0"/>
          </a:p>
        </p:txBody>
      </p:sp>
      <p:pic>
        <p:nvPicPr>
          <p:cNvPr id="2" name="Picture 4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D0FB1DDA-1BF6-41B1-9336-9094704B0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675" y="0"/>
            <a:ext cx="6029325" cy="581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3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C234A-1522-4D18-980C-7B9FF67ED7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03835"/>
            <a:ext cx="6981371" cy="3977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БЪЛГАРИЯ  ОСТАНА  ВЯРНА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НА</a:t>
            </a:r>
            <a:r>
              <a:rPr lang="en-US" sz="2400" b="1" i="1" dirty="0">
                <a:ea typeface="+mn-lt"/>
                <a:cs typeface="+mn-lt"/>
              </a:rPr>
              <a:t>  ДОСТОСЛАВНИЙ  ТОЗ  ЗАВЕТ  -  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>
                <a:ea typeface="+mn-lt"/>
                <a:cs typeface="+mn-lt"/>
              </a:rPr>
              <a:t>В  ТЪРЖЕСТВОВАНЬЕ  И  В  СТРАДАНЬЕ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ИЗВЪРШИ</a:t>
            </a:r>
            <a:r>
              <a:rPr lang="en-US" sz="2400" b="1" i="1" dirty="0">
                <a:ea typeface="+mn-lt"/>
                <a:cs typeface="+mn-lt"/>
              </a:rPr>
              <a:t>  ПОДВИЗИ  БЕЗ  ЧЕТ...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>
                <a:ea typeface="+mn-lt"/>
                <a:cs typeface="+mn-lt"/>
              </a:rPr>
              <a:t> 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b="1" dirty="0">
                <a:ea typeface="+mn-lt"/>
                <a:cs typeface="+mn-lt"/>
              </a:rPr>
              <a:t>       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E6279-B6EE-4827-94D3-19774DF37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2" y="3364140"/>
            <a:ext cx="6981371" cy="3977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ДА,  РОДИНАТА  НИ,  ГОДИНИ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ПРЕСВЕТЛИ</a:t>
            </a:r>
            <a:r>
              <a:rPr lang="en-US" sz="2400" b="1" i="1" dirty="0">
                <a:ea typeface="+mn-lt"/>
                <a:cs typeface="+mn-lt"/>
              </a:rPr>
              <a:t>  ПРЕЖИВЯ;  В  БЕДА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НЕОПИСУЕМА</a:t>
            </a:r>
            <a:r>
              <a:rPr lang="en-US" sz="2400" b="1" i="1" dirty="0">
                <a:ea typeface="+mn-lt"/>
                <a:cs typeface="+mn-lt"/>
              </a:rPr>
              <a:t>  ИЗПАДНА,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НО</a:t>
            </a:r>
            <a:r>
              <a:rPr lang="en-US" sz="2400" b="1" i="1" dirty="0">
                <a:ea typeface="+mn-lt"/>
                <a:cs typeface="+mn-lt"/>
              </a:rPr>
              <a:t>  ВЪРШИ  ДЪЛГА  СИ  ВСЕГДА</a:t>
            </a:r>
            <a:r>
              <a:rPr lang="en-US" sz="2800" b="1" i="1" dirty="0">
                <a:ea typeface="+mn-lt"/>
                <a:cs typeface="+mn-lt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2" name="Picture 4" descr="A black and white photo of a person&#10;&#10;Description generated with high confidence">
            <a:extLst>
              <a:ext uri="{FF2B5EF4-FFF2-40B4-BE49-F238E27FC236}">
                <a16:creationId xmlns:a16="http://schemas.microsoft.com/office/drawing/2014/main" id="{FCB3E49D-FC4F-4BEC-8446-CBB46F93F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674" y="0"/>
            <a:ext cx="5150326" cy="582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35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8716F-721C-4F1E-8251-0550FF3E9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28089"/>
            <a:ext cx="5994400" cy="39776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НО  ВИНАГИ  ДУХЪТ  НАРОДЕН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ПОДПОРКА</a:t>
            </a:r>
            <a:r>
              <a:rPr lang="en-US" sz="2400" b="1" i="1" dirty="0">
                <a:ea typeface="+mn-lt"/>
                <a:cs typeface="+mn-lt"/>
              </a:rPr>
              <a:t>  ТЪРСЕШЕ  У  </a:t>
            </a:r>
            <a:r>
              <a:rPr lang="en-US" sz="2400" b="1" i="1" dirty="0" smtClean="0">
                <a:ea typeface="+mn-lt"/>
                <a:cs typeface="+mn-lt"/>
              </a:rPr>
              <a:t>ВАС,</a:t>
            </a:r>
            <a:endParaRPr lang="bg-BG" sz="2400" b="1" i="1" dirty="0">
              <a:ea typeface="+mn-lt"/>
              <a:cs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 smtClean="0">
                <a:ea typeface="+mn-lt"/>
                <a:cs typeface="+mn-lt"/>
              </a:rPr>
              <a:t>О</a:t>
            </a:r>
            <a:r>
              <a:rPr lang="en-US" sz="2400" b="1" i="1" dirty="0">
                <a:ea typeface="+mn-lt"/>
                <a:cs typeface="+mn-lt"/>
              </a:rPr>
              <a:t>,  МЪДРЕЦИ!  ПРЕЗ  ДЕСЕТ  ВЕКА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ВСЕ</a:t>
            </a:r>
            <a:r>
              <a:rPr lang="en-US" sz="2400" b="1" i="1" dirty="0">
                <a:ea typeface="+mn-lt"/>
                <a:cs typeface="+mn-lt"/>
              </a:rPr>
              <a:t>  ЖИВ  ОСТАНА  ВАШИЙ  ГЛАС!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800" b="1" i="1" dirty="0">
                <a:ea typeface="+mn-lt"/>
                <a:cs typeface="+mn-lt"/>
              </a:rPr>
              <a:t> </a:t>
            </a:r>
            <a:br>
              <a:rPr lang="en-US" sz="2800" b="1" i="1" dirty="0">
                <a:ea typeface="+mn-lt"/>
                <a:cs typeface="+mn-lt"/>
              </a:rPr>
            </a:br>
            <a:r>
              <a:rPr lang="en-US" sz="2800" b="1" i="1" dirty="0">
                <a:ea typeface="+mn-lt"/>
                <a:cs typeface="+mn-lt"/>
              </a:rPr>
              <a:t>       </a:t>
            </a:r>
            <a:endParaRPr lang="en-US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DEFC00-8A1F-47F4-930F-599295F4D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3792492"/>
            <a:ext cx="5811901" cy="3977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О  ВИЙ,  КОИТО  ЦЯЛО  ПЛЕМЕ,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ИЗВЛЯКОХТЕ</a:t>
            </a:r>
            <a:r>
              <a:rPr lang="en-US" sz="2400" b="1" i="1" dirty="0">
                <a:ea typeface="+mn-lt"/>
                <a:cs typeface="+mn-lt"/>
              </a:rPr>
              <a:t>  ИЗ  МЪРТВИНА,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НАРОДЕН</a:t>
            </a:r>
            <a:r>
              <a:rPr lang="en-US" sz="2400" b="1" i="1" dirty="0">
                <a:ea typeface="+mn-lt"/>
                <a:cs typeface="+mn-lt"/>
              </a:rPr>
              <a:t>  ГЕНИЙ  ВЪЗКРЕСИХТЕ  -  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>
                <a:ea typeface="+mn-lt"/>
                <a:cs typeface="+mn-lt"/>
              </a:rPr>
              <a:t>ЗАСПАЛ  В  ГЛУБОКА  ТЪМНИНА.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" name="Picture 4" descr="A close up of a person&#10;&#10;Description generated with high confidence">
            <a:extLst>
              <a:ext uri="{FF2B5EF4-FFF2-40B4-BE49-F238E27FC236}">
                <a16:creationId xmlns:a16="http://schemas.microsoft.com/office/drawing/2014/main" id="{7AD44DA1-8970-40E0-820C-E93603B98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343" y="0"/>
            <a:ext cx="5239657" cy="60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18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39557-7E69-48F1-B348-32AA71A01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88" y="0"/>
            <a:ext cx="6054312" cy="3977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БЕ  ВРЕМЕ,  ПИСМЕНОСТТА  НАША</a:t>
            </a:r>
            <a:endParaRPr lang="en-US" sz="2400" b="1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КОГА  ОБХОДИ  ЦЕЛИЙ  МИР;</a:t>
            </a:r>
            <a:endParaRPr lang="en-US" sz="2400" b="1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ЗА  ВСЕ  СВЕТОВНАТА  ПРОСВЕТА</a:t>
            </a:r>
            <a:endParaRPr lang="en-US" sz="2400" b="1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ТЯ  БЕ  НЕИЗЧЕРПАЕМ  ВИР.</a:t>
            </a:r>
            <a:endParaRPr lang="en-US" sz="2400" b="1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37A51-DCAB-43A5-9BEE-69FEDABB1A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688" y="3842385"/>
            <a:ext cx="6612255" cy="3977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 smtClean="0">
                <a:ea typeface="+mn-lt"/>
                <a:cs typeface="+mn-lt"/>
              </a:rPr>
              <a:t>БЕ</a:t>
            </a:r>
            <a:r>
              <a:rPr lang="en-US" sz="2400" b="1" i="1" dirty="0">
                <a:ea typeface="+mn-lt"/>
                <a:cs typeface="+mn-lt"/>
              </a:rPr>
              <a:t>  И  ДЪЖДОВНО  РОБСКО  ВРЕМЕ...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ТОГАЗ  БАЛКАНСКИЙ  ХРАБЪР  СИН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НАВЕЖДАШЕ  ЛИЦЕ  ПОД  ГНЕТА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НА  ОТОМАНСКИ  ВЛАСТЕЛИН...</a:t>
            </a:r>
          </a:p>
          <a:p>
            <a:endParaRPr lang="en-US" dirty="0"/>
          </a:p>
        </p:txBody>
      </p:sp>
      <p:pic>
        <p:nvPicPr>
          <p:cNvPr id="2" name="Picture 4" descr="A picture containing drawing, shirt&#10;&#10;Description generated with very high confidence">
            <a:extLst>
              <a:ext uri="{FF2B5EF4-FFF2-40B4-BE49-F238E27FC236}">
                <a16:creationId xmlns:a16="http://schemas.microsoft.com/office/drawing/2014/main" id="{CDF4125E-AE11-4001-BA50-01D7C3692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14" y="0"/>
            <a:ext cx="4354286" cy="57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81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08B1-A008-4C09-A60B-908093936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02332"/>
            <a:ext cx="6342743" cy="33585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ПОДВИЖНИЦИ  НА  ПРАВА  ВЯРА,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СЕЯТЕЛИ</a:t>
            </a:r>
            <a:r>
              <a:rPr lang="en-US" sz="2400" b="1" i="1" dirty="0">
                <a:ea typeface="+mn-lt"/>
                <a:cs typeface="+mn-lt"/>
              </a:rPr>
              <a:t>  НА  ПРАВДА,  МИР,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АПОСТОЛИ</a:t>
            </a:r>
            <a:r>
              <a:rPr lang="en-US" sz="2400" b="1" i="1" dirty="0">
                <a:ea typeface="+mn-lt"/>
                <a:cs typeface="+mn-lt"/>
              </a:rPr>
              <a:t>  ВИСОКОСЛАВНИ,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ЗВЕЗДИ</a:t>
            </a:r>
            <a:r>
              <a:rPr lang="en-US" sz="2400" b="1" i="1" dirty="0">
                <a:ea typeface="+mn-lt"/>
                <a:cs typeface="+mn-lt"/>
              </a:rPr>
              <a:t>  ВЪРХУ  СЛАВЯНСКИЙ  МИР.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800" b="1" i="1" dirty="0">
                <a:ea typeface="+mn-lt"/>
                <a:cs typeface="+mn-lt"/>
              </a:rPr>
              <a:t> </a:t>
            </a:r>
            <a:br>
              <a:rPr lang="en-US" sz="2800" b="1" i="1" dirty="0">
                <a:ea typeface="+mn-lt"/>
                <a:cs typeface="+mn-lt"/>
              </a:rPr>
            </a:br>
            <a:r>
              <a:rPr lang="en-US" sz="2800" b="1" i="1" dirty="0">
                <a:ea typeface="+mn-lt"/>
                <a:cs typeface="+mn-lt"/>
              </a:rPr>
              <a:t>       </a:t>
            </a:r>
            <a:endParaRPr lang="en-US" sz="2800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76479-7F51-4C5A-B384-2156C4187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3764047"/>
            <a:ext cx="5440680" cy="39490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i="1" dirty="0">
                <a:ea typeface="+mn-lt"/>
                <a:cs typeface="+mn-lt"/>
              </a:rPr>
              <a:t>БЪДЕТЕ  ПРЕБЛАГОСЛОВЕНИ,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О</a:t>
            </a:r>
            <a:r>
              <a:rPr lang="en-US" sz="2400" b="1" i="1" dirty="0">
                <a:ea typeface="+mn-lt"/>
                <a:cs typeface="+mn-lt"/>
              </a:rPr>
              <a:t>  ВИЙ,  МЕТОДИЙ  И  КИРИЛ,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ОТЦИ</a:t>
            </a:r>
            <a:r>
              <a:rPr lang="en-US" sz="2400" b="1" i="1" dirty="0">
                <a:ea typeface="+mn-lt"/>
                <a:cs typeface="+mn-lt"/>
              </a:rPr>
              <a:t>  НА  БЪЛГАРСКОТО  ЗНАНЬЕ,</a:t>
            </a:r>
            <a:br>
              <a:rPr lang="en-US" sz="2400" b="1" i="1" dirty="0">
                <a:ea typeface="+mn-lt"/>
                <a:cs typeface="+mn-lt"/>
              </a:rPr>
            </a:br>
            <a:r>
              <a:rPr lang="en-US" sz="2400" b="1" i="1" dirty="0" smtClean="0">
                <a:ea typeface="+mn-lt"/>
                <a:cs typeface="+mn-lt"/>
              </a:rPr>
              <a:t>ТВОРЦИ</a:t>
            </a:r>
            <a:r>
              <a:rPr lang="en-US" sz="2400" b="1" i="1" dirty="0">
                <a:ea typeface="+mn-lt"/>
                <a:cs typeface="+mn-lt"/>
              </a:rPr>
              <a:t>  НА  НАШИЙ  ГОВОР  МИЛ!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" name="Picture 4" descr="A statue in front of a building&#10;&#10;Description generated with very high confidence">
            <a:extLst>
              <a:ext uri="{FF2B5EF4-FFF2-40B4-BE49-F238E27FC236}">
                <a16:creationId xmlns:a16="http://schemas.microsoft.com/office/drawing/2014/main" id="{8D6D0D30-B0DB-4132-A853-0B08DE2D6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711" y="0"/>
            <a:ext cx="5165289" cy="59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765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82</TotalTime>
  <Words>206</Words>
  <Application>Microsoft Office PowerPoint</Application>
  <PresentationFormat>Widescreen</PresentationFormat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Calibri</vt:lpstr>
      <vt:lpstr>Cambria</vt:lpstr>
      <vt:lpstr>Rockwell</vt:lpstr>
      <vt:lpstr>Rockwell Condensed</vt:lpstr>
      <vt:lpstr>Rockwell Extra Bold</vt:lpstr>
      <vt:lpstr>Segoe Print</vt:lpstr>
      <vt:lpstr>Tahoma</vt:lpstr>
      <vt:lpstr>Wingdings</vt:lpstr>
      <vt:lpstr>Wood Type</vt:lpstr>
      <vt:lpstr>PowerPoint Presentation</vt:lpstr>
      <vt:lpstr>PowerPoint Presentation</vt:lpstr>
      <vt:lpstr>Върви народе възродени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Стоян михайловски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Alex</cp:lastModifiedBy>
  <cp:revision>634</cp:revision>
  <dcterms:created xsi:type="dcterms:W3CDTF">2020-04-29T06:16:26Z</dcterms:created>
  <dcterms:modified xsi:type="dcterms:W3CDTF">2020-05-08T16:06:53Z</dcterms:modified>
</cp:coreProperties>
</file>